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105"/>
  </p:handoutMasterIdLst>
  <p:sldIdLst>
    <p:sldId id="3288" r:id="rId3"/>
    <p:sldId id="3317" r:id="rId5"/>
    <p:sldId id="3365" r:id="rId6"/>
    <p:sldId id="3453" r:id="rId7"/>
    <p:sldId id="3647" r:id="rId8"/>
    <p:sldId id="3648" r:id="rId9"/>
    <p:sldId id="3344" r:id="rId10"/>
    <p:sldId id="3498" r:id="rId11"/>
    <p:sldId id="3369" r:id="rId12"/>
    <p:sldId id="3495" r:id="rId13"/>
    <p:sldId id="3496" r:id="rId14"/>
    <p:sldId id="3497" r:id="rId15"/>
    <p:sldId id="3501" r:id="rId16"/>
    <p:sldId id="3454" r:id="rId17"/>
    <p:sldId id="3499" r:id="rId18"/>
    <p:sldId id="3455" r:id="rId19"/>
    <p:sldId id="3553" r:id="rId20"/>
    <p:sldId id="3500" r:id="rId21"/>
    <p:sldId id="3739" r:id="rId22"/>
    <p:sldId id="3502" r:id="rId23"/>
    <p:sldId id="3554" r:id="rId24"/>
    <p:sldId id="3555" r:id="rId25"/>
    <p:sldId id="3556" r:id="rId26"/>
    <p:sldId id="3349" r:id="rId27"/>
    <p:sldId id="3370" r:id="rId28"/>
    <p:sldId id="3507" r:id="rId29"/>
    <p:sldId id="3364" r:id="rId30"/>
    <p:sldId id="3457" r:id="rId31"/>
    <p:sldId id="3510" r:id="rId32"/>
    <p:sldId id="3511" r:id="rId33"/>
    <p:sldId id="3512" r:id="rId34"/>
    <p:sldId id="3513" r:id="rId35"/>
    <p:sldId id="3509" r:id="rId36"/>
    <p:sldId id="3649" r:id="rId37"/>
    <p:sldId id="3371" r:id="rId38"/>
    <p:sldId id="3515" r:id="rId39"/>
    <p:sldId id="3458" r:id="rId40"/>
    <p:sldId id="3517" r:id="rId41"/>
    <p:sldId id="3740" r:id="rId42"/>
    <p:sldId id="3460" r:id="rId43"/>
    <p:sldId id="3462" r:id="rId44"/>
    <p:sldId id="3557" r:id="rId45"/>
    <p:sldId id="3549" r:id="rId46"/>
    <p:sldId id="3558" r:id="rId47"/>
    <p:sldId id="3520" r:id="rId48"/>
    <p:sldId id="3652" r:id="rId49"/>
    <p:sldId id="301" r:id="rId50"/>
    <p:sldId id="3463" r:id="rId51"/>
    <p:sldId id="3651" r:id="rId52"/>
    <p:sldId id="3530" r:id="rId53"/>
    <p:sldId id="3373" r:id="rId54"/>
    <p:sldId id="3525" r:id="rId55"/>
    <p:sldId id="3526" r:id="rId56"/>
    <p:sldId id="3527" r:id="rId57"/>
    <p:sldId id="3528" r:id="rId58"/>
    <p:sldId id="3529" r:id="rId59"/>
    <p:sldId id="3374" r:id="rId60"/>
    <p:sldId id="3559" r:id="rId61"/>
    <p:sldId id="3464" r:id="rId62"/>
    <p:sldId id="3531" r:id="rId63"/>
    <p:sldId id="3741" r:id="rId64"/>
    <p:sldId id="3532" r:id="rId65"/>
    <p:sldId id="3465" r:id="rId66"/>
    <p:sldId id="3375" r:id="rId67"/>
    <p:sldId id="3533" r:id="rId68"/>
    <p:sldId id="3534" r:id="rId69"/>
    <p:sldId id="3535" r:id="rId70"/>
    <p:sldId id="3536" r:id="rId71"/>
    <p:sldId id="3537" r:id="rId72"/>
    <p:sldId id="3742" r:id="rId73"/>
    <p:sldId id="3538" r:id="rId74"/>
    <p:sldId id="3360" r:id="rId75"/>
    <p:sldId id="3466" r:id="rId76"/>
    <p:sldId id="3539" r:id="rId77"/>
    <p:sldId id="3350" r:id="rId78"/>
    <p:sldId id="3491" r:id="rId79"/>
    <p:sldId id="3367" r:id="rId80"/>
    <p:sldId id="3467" r:id="rId81"/>
    <p:sldId id="3540" r:id="rId82"/>
    <p:sldId id="3541" r:id="rId83"/>
    <p:sldId id="3376" r:id="rId84"/>
    <p:sldId id="3377" r:id="rId85"/>
    <p:sldId id="3380" r:id="rId86"/>
    <p:sldId id="3542" r:id="rId87"/>
    <p:sldId id="3547" r:id="rId88"/>
    <p:sldId id="3543" r:id="rId89"/>
    <p:sldId id="3469" r:id="rId90"/>
    <p:sldId id="3544" r:id="rId91"/>
    <p:sldId id="3379" r:id="rId92"/>
    <p:sldId id="3470" r:id="rId93"/>
    <p:sldId id="3545" r:id="rId94"/>
    <p:sldId id="3472" r:id="rId95"/>
    <p:sldId id="3743" r:id="rId96"/>
    <p:sldId id="3444" r:id="rId97"/>
    <p:sldId id="3653" r:id="rId98"/>
    <p:sldId id="3654" r:id="rId99"/>
    <p:sldId id="3655" r:id="rId100"/>
    <p:sldId id="3656" r:id="rId101"/>
    <p:sldId id="3657" r:id="rId102"/>
    <p:sldId id="3658" r:id="rId103"/>
    <p:sldId id="3343" r:id="rId104"/>
  </p:sldIdLst>
  <p:sldSz cx="9145270" cy="5144770"/>
  <p:notesSz cx="6858000" cy="9144000"/>
  <p:custDataLst>
    <p:tags r:id="rId10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9pPr>
  </p:defaultTextStyle>
  <p:extLst>
    <p:ext uri="{EFAFB233-063F-42B5-8137-9DF3F51BA10A}">
      <p15:sldGuideLst xmlns:p15="http://schemas.microsoft.com/office/powerpoint/2012/main">
        <p15:guide id="1" orient="horz" pos="326" userDrawn="1">
          <p15:clr>
            <a:srgbClr val="A4A3A4"/>
          </p15:clr>
        </p15:guide>
        <p15:guide id="2" pos="4068" userDrawn="1">
          <p15:clr>
            <a:srgbClr val="A4A3A4"/>
          </p15:clr>
        </p15:guide>
        <p15:guide id="5" orient="horz" pos="4183" userDrawn="1">
          <p15:clr>
            <a:srgbClr val="A4A3A4"/>
          </p15:clr>
        </p15:guide>
        <p15:guide id="6" pos="7588" userDrawn="1">
          <p15:clr>
            <a:srgbClr val="A4A3A4"/>
          </p15:clr>
        </p15:guide>
        <p15:guide id="7" pos="385" userDrawn="1">
          <p15:clr>
            <a:srgbClr val="A4A3A4"/>
          </p15:clr>
        </p15:guide>
        <p15:guide id="8" pos="1351" userDrawn="1">
          <p15:clr>
            <a:srgbClr val="A4A3A4"/>
          </p15:clr>
        </p15:guide>
        <p15:guide id="9" orient="horz" pos="233" userDrawn="1">
          <p15:clr>
            <a:srgbClr val="A4A3A4"/>
          </p15:clr>
        </p15:guide>
        <p15:guide id="10" orient="horz" pos="3004" userDrawn="1">
          <p15:clr>
            <a:srgbClr val="A4A3A4"/>
          </p15:clr>
        </p15:guide>
        <p15:guide id="11" pos="2880" userDrawn="1">
          <p15:clr>
            <a:srgbClr val="A4A3A4"/>
          </p15:clr>
        </p15:guide>
        <p15:guide id="12" pos="5364" userDrawn="1">
          <p15:clr>
            <a:srgbClr val="A4A3A4"/>
          </p15:clr>
        </p15:guide>
        <p15:guide id="13" pos="250" userDrawn="1">
          <p15:clr>
            <a:srgbClr val="A4A3A4"/>
          </p15:clr>
        </p15:guide>
        <p15:guide id="14" pos="9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AEA9"/>
    <a:srgbClr val="AE1233"/>
    <a:srgbClr val="9F7B63"/>
    <a:srgbClr val="F48E77"/>
    <a:srgbClr val="A1BD70"/>
    <a:srgbClr val="889EB6"/>
    <a:srgbClr val="004236"/>
    <a:srgbClr val="169274"/>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14" autoAdjust="0"/>
    <p:restoredTop sz="92986" autoAdjust="0"/>
  </p:normalViewPr>
  <p:slideViewPr>
    <p:cSldViewPr showGuides="1">
      <p:cViewPr varScale="1">
        <p:scale>
          <a:sx n="109" d="100"/>
          <a:sy n="109" d="100"/>
        </p:scale>
        <p:origin x="662" y="110"/>
      </p:cViewPr>
      <p:guideLst>
        <p:guide orient="horz" pos="326"/>
        <p:guide pos="4068"/>
        <p:guide orient="horz" pos="4183"/>
        <p:guide pos="7588"/>
        <p:guide pos="385"/>
        <p:guide pos="1351"/>
        <p:guide orient="horz" pos="233"/>
        <p:guide orient="horz" pos="3004"/>
        <p:guide pos="2880"/>
        <p:guide pos="5364"/>
        <p:guide pos="250"/>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9" Type="http://schemas.openxmlformats.org/officeDocument/2006/relationships/tags" Target="tags/tag125.xml"/><Relationship Id="rId108" Type="http://schemas.openxmlformats.org/officeDocument/2006/relationships/tableStyles" Target="tableStyles.xml"/><Relationship Id="rId107" Type="http://schemas.openxmlformats.org/officeDocument/2006/relationships/viewProps" Target="viewProps.xml"/><Relationship Id="rId106" Type="http://schemas.openxmlformats.org/officeDocument/2006/relationships/presProps" Target="presProps.xml"/><Relationship Id="rId105" Type="http://schemas.openxmlformats.org/officeDocument/2006/relationships/handoutMaster" Target="handoutMasters/handoutMaster1.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楷体" panose="02010609060101010101"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latin typeface="楷体" panose="02010609060101010101" pitchFamily="2" charset="-122"/>
              </a:rPr>
            </a:fld>
            <a:endParaRPr lang="zh-CN" altLang="en-US" dirty="0">
              <a:latin typeface="楷体" panose="02010609060101010101"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楷体" panose="02010609060101010101"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楷体" panose="02010609060101010101" pitchFamily="2"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楷体" panose="02010609060101010101" pitchFamily="2" charset="-122"/>
              </a:defRPr>
            </a:lvl1pPr>
          </a:lstStyle>
          <a:p>
            <a:pPr>
              <a:defRPr/>
            </a:pPr>
            <a:fld id="{06024D97-E667-405D-B634-E583E2108D71}"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楷体" panose="02010609060101010101" pitchFamily="2"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atin typeface="楷体" panose="02010609060101010101" pitchFamily="2" charset="-122"/>
              </a:defRPr>
            </a:lvl1pPr>
          </a:lstStyle>
          <a:p>
            <a:fld id="{418F03C3-53C1-4F10-8DAF-D1F318E96C6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1pPr>
    <a:lvl2pPr marL="32385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2pPr>
    <a:lvl3pPr marL="64897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3pPr>
    <a:lvl4pPr marL="97409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4pPr>
    <a:lvl5pPr marL="129921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楷体" panose="02010609060101010101" pitchFamily="2" charset="-122"/>
              </a:defRPr>
            </a:lvl1pPr>
            <a:lvl2pPr marL="742950" indent="-285750">
              <a:defRPr>
                <a:solidFill>
                  <a:schemeClr val="tx1"/>
                </a:solidFill>
                <a:latin typeface="Arial Narrow" panose="020B0606020202030204" pitchFamily="34" charset="0"/>
                <a:ea typeface="楷体" panose="02010609060101010101" pitchFamily="2" charset="-122"/>
              </a:defRPr>
            </a:lvl2pPr>
            <a:lvl3pPr marL="1143000" indent="-228600">
              <a:defRPr>
                <a:solidFill>
                  <a:schemeClr val="tx1"/>
                </a:solidFill>
                <a:latin typeface="Arial Narrow" panose="020B0606020202030204" pitchFamily="34" charset="0"/>
                <a:ea typeface="楷体" panose="02010609060101010101" pitchFamily="2" charset="-122"/>
              </a:defRPr>
            </a:lvl3pPr>
            <a:lvl4pPr marL="1600200" indent="-228600">
              <a:defRPr>
                <a:solidFill>
                  <a:schemeClr val="tx1"/>
                </a:solidFill>
                <a:latin typeface="Arial Narrow" panose="020B0606020202030204" pitchFamily="34" charset="0"/>
                <a:ea typeface="楷体" panose="02010609060101010101" pitchFamily="2" charset="-122"/>
              </a:defRPr>
            </a:lvl4pPr>
            <a:lvl5pPr marL="2057400" indent="-228600">
              <a:defRPr>
                <a:solidFill>
                  <a:schemeClr val="tx1"/>
                </a:solidFill>
                <a:latin typeface="Arial Narrow" panose="020B0606020202030204" pitchFamily="34" charset="0"/>
                <a:ea typeface="楷体" panose="0201060906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9pPr>
          </a:lstStyle>
          <a:p>
            <a:fld id="{EC530858-BF76-453D-8D3B-E94317EF6EAB}"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DDBA84C-A7A7-44C9-965A-F652DB122E6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540346" y="4769032"/>
            <a:ext cx="2057193" cy="273290"/>
          </a:xfrm>
        </p:spPr>
        <p:txBody>
          <a:bodyPr/>
          <a:lstStyle>
            <a:lvl1pPr>
              <a:defRPr/>
            </a:lvl1pPr>
          </a:lstStyle>
          <a:p>
            <a:pPr>
              <a:defRPr/>
            </a:pPr>
            <a:fld id="{40E537D8-A201-4A6F-8974-1790E4DE508B}"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8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9D4D6FF-4923-4210-B893-5025438C6A4F}"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9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3E52E81-E1B8-4B0B-A445-3C5697840231}"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0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89E084F-17A0-41AD-98ED-1DBCC38EED2C}"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018EC70D-DC2D-459E-B03A-B34774886AE7}"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6A336184-065A-4CE8-9AD3-2C57AE3CBC84}"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88355E80-C92D-4014-9CBB-07C070072B61}"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E872395-2087-413A-B243-DF37088D114C}"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2E5D120-166F-4BB6-85EB-A7ED813C401E}"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0C32330-FBA4-4FF1-8074-0CC9804338C4}"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6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3C94B5E-9115-42E1-89F3-E13CA97581CB}"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7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8B304B4-D38C-45A3-8B0F-434FCDF4D359}"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pn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6" cstate="screen"/>
          <a:stretch>
            <a:fillRect/>
          </a:stretch>
        </p:blipFill>
        <p:spPr>
          <a:xfrm>
            <a:off x="253" y="0"/>
            <a:ext cx="9145087" cy="5145088"/>
          </a:xfrm>
          <a:prstGeom prst="rect">
            <a:avLst/>
          </a:prstGeom>
        </p:spPr>
      </p:pic>
      <p:sp>
        <p:nvSpPr>
          <p:cNvPr id="2" name="标题占位符 1"/>
          <p:cNvSpPr>
            <a:spLocks noGrp="1"/>
          </p:cNvSpPr>
          <p:nvPr>
            <p:ph type="title"/>
          </p:nvPr>
        </p:nvSpPr>
        <p:spPr>
          <a:xfrm>
            <a:off x="628903" y="274424"/>
            <a:ext cx="7887787" cy="993783"/>
          </a:xfrm>
          <a:prstGeom prst="rect">
            <a:avLst/>
          </a:prstGeom>
        </p:spPr>
        <p:txBody>
          <a:bodyPr vert="horz" lIns="65032" tIns="32516" rIns="65032" bIns="32516"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903"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902" y="4769032"/>
            <a:ext cx="2057193" cy="273290"/>
          </a:xfrm>
          <a:prstGeom prst="rect">
            <a:avLst/>
          </a:prstGeom>
        </p:spPr>
        <p:txBody>
          <a:bodyPr vert="horz" lIns="65032" tIns="32516" rIns="65032" bIns="32516" rtlCol="0" anchor="ctr"/>
          <a:lstStyle>
            <a:lvl1pPr algn="l">
              <a:defRPr sz="900">
                <a:solidFill>
                  <a:schemeClr val="tx1">
                    <a:tint val="75000"/>
                  </a:schemeClr>
                </a:solidFill>
                <a:latin typeface="楷体" panose="02010609060101010101" pitchFamily="2" charset="-122"/>
              </a:defRPr>
            </a:lvl1pPr>
          </a:lstStyle>
          <a:p>
            <a:fld id="{C1391FCA-42F2-4EDB-9C3C-F4A9DB10CFF3}" type="datetime1">
              <a:rPr lang="zh-CN" altLang="en-US" smtClean="0"/>
            </a:fld>
            <a:endParaRPr lang="zh-CN" altLang="en-US" dirty="0"/>
          </a:p>
        </p:txBody>
      </p:sp>
      <p:sp>
        <p:nvSpPr>
          <p:cNvPr id="5" name="页脚占位符 4"/>
          <p:cNvSpPr>
            <a:spLocks noGrp="1"/>
          </p:cNvSpPr>
          <p:nvPr>
            <p:ph type="ftr" sz="quarter" idx="3"/>
          </p:nvPr>
        </p:nvSpPr>
        <p:spPr>
          <a:xfrm>
            <a:off x="3029338" y="4769032"/>
            <a:ext cx="3086917" cy="273290"/>
          </a:xfrm>
          <a:prstGeom prst="rect">
            <a:avLst/>
          </a:prstGeom>
        </p:spPr>
        <p:txBody>
          <a:bodyPr vert="horz" lIns="65032" tIns="32516" rIns="65032" bIns="32516" rtlCol="0" anchor="ctr"/>
          <a:lstStyle>
            <a:lvl1pPr algn="ctr">
              <a:defRPr sz="900">
                <a:solidFill>
                  <a:schemeClr val="tx1">
                    <a:tint val="75000"/>
                  </a:schemeClr>
                </a:solidFill>
                <a:latin typeface="楷体" panose="02010609060101010101" pitchFamily="2" charset="-122"/>
              </a:defRPr>
            </a:lvl1pPr>
          </a:lstStyle>
          <a:p>
            <a:endParaRPr lang="zh-CN" altLang="en-US" dirty="0"/>
          </a:p>
        </p:txBody>
      </p:sp>
      <p:sp>
        <p:nvSpPr>
          <p:cNvPr id="6" name="灯片编号占位符 5"/>
          <p:cNvSpPr>
            <a:spLocks noGrp="1"/>
          </p:cNvSpPr>
          <p:nvPr>
            <p:ph type="sldNum" sz="quarter" idx="4"/>
          </p:nvPr>
        </p:nvSpPr>
        <p:spPr>
          <a:xfrm>
            <a:off x="6459497" y="4769032"/>
            <a:ext cx="2057193" cy="273290"/>
          </a:xfrm>
          <a:prstGeom prst="rect">
            <a:avLst/>
          </a:prstGeom>
        </p:spPr>
        <p:txBody>
          <a:bodyPr vert="horz" lIns="65032" tIns="32516" rIns="65032" bIns="32516" rtlCol="0" anchor="ctr"/>
          <a:lstStyle>
            <a:lvl1pPr algn="r">
              <a:defRPr sz="900">
                <a:solidFill>
                  <a:schemeClr val="tx1">
                    <a:tint val="75000"/>
                  </a:schemeClr>
                </a:solidFill>
                <a:latin typeface="楷体" panose="02010609060101010101" pitchFamily="2" charset="-122"/>
              </a:defRPr>
            </a:lvl1pPr>
          </a:lstStyle>
          <a:p>
            <a:fld id="{118D5ACA-62CA-46DB-AD6B-12EDD6D51A2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hf hdr="0" ftr="0" dt="0"/>
  <p:txStyles>
    <p:titleStyle>
      <a:lvl1pPr algn="l" defTabSz="650240" rtl="0" eaLnBrk="1" latinLnBrk="0" hangingPunct="1">
        <a:lnSpc>
          <a:spcPct val="90000"/>
        </a:lnSpc>
        <a:spcBef>
          <a:spcPct val="0"/>
        </a:spcBef>
        <a:buNone/>
        <a:defRPr sz="3200" b="1" kern="1200">
          <a:solidFill>
            <a:schemeClr val="tx1"/>
          </a:solidFill>
          <a:latin typeface="微软雅黑" panose="020B0503020204020204" pitchFamily="34" charset="-122"/>
          <a:ea typeface="微软雅黑" panose="020B0503020204020204" pitchFamily="34" charset="-122"/>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800" b="1" kern="1200">
          <a:solidFill>
            <a:schemeClr val="tx1"/>
          </a:solidFill>
          <a:latin typeface="微软雅黑" panose="020B0503020204020204" pitchFamily="34" charset="-122"/>
          <a:ea typeface="微软雅黑" panose="020B0503020204020204" pitchFamily="34" charset="-122"/>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24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35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0960"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101.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5.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hyperlink" Target="..\&#29702;&#35770;&#21069;&#27839;\&#20851;&#20110;&#39640;&#32844;&#23398;&#29983;&#32844;&#19994;&#29983;&#28079;&#35268;&#21010;&#25945;&#32946;&#30340;&#24605;&#32771;.pdf" TargetMode="External"/><Relationship Id="rId1" Type="http://schemas.openxmlformats.org/officeDocument/2006/relationships/tags" Target="../tags/tag25.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5" Type="http://schemas.openxmlformats.org/officeDocument/2006/relationships/notesSlide" Target="../notesSlides/notesSlide2.xml"/><Relationship Id="rId14" Type="http://schemas.openxmlformats.org/officeDocument/2006/relationships/slideLayout" Target="../slideLayouts/slideLayout6.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8" Type="http://schemas.openxmlformats.org/officeDocument/2006/relationships/notesSlide" Target="../notesSlides/notesSlide24.xml"/><Relationship Id="rId17" Type="http://schemas.openxmlformats.org/officeDocument/2006/relationships/slideLayout" Target="../slideLayouts/slideLayout5.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6.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6.xml"/><Relationship Id="rId2" Type="http://schemas.openxmlformats.org/officeDocument/2006/relationships/image" Target="../media/image7.png"/><Relationship Id="rId1" Type="http://schemas.openxmlformats.org/officeDocument/2006/relationships/tags" Target="../tags/tag4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6.xml"/><Relationship Id="rId1" Type="http://schemas.openxmlformats.org/officeDocument/2006/relationships/tags" Target="../tags/tag4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6.xml"/><Relationship Id="rId1" Type="http://schemas.openxmlformats.org/officeDocument/2006/relationships/tags" Target="../tags/tag44.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hyperlink" Target="..\&#35838;&#31243;&#24605;&#25919;&#30740;&#31350;\&#39640;&#32844;&#35838;&#31243;&#24605;&#25919;&#23454;&#26045;&#36335;&#24452;&#30740;&#31350;.pdf" TargetMode="External"/><Relationship Id="rId1" Type="http://schemas.openxmlformats.org/officeDocument/2006/relationships/tags" Target="../tags/tag4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20.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41.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2" Type="http://schemas.openxmlformats.org/officeDocument/2006/relationships/notesSlide" Target="../notesSlides/notesSlide41.xml"/><Relationship Id="rId11" Type="http://schemas.openxmlformats.org/officeDocument/2006/relationships/slideLayout" Target="../slideLayouts/slideLayout6.xml"/><Relationship Id="rId10" Type="http://schemas.openxmlformats.org/officeDocument/2006/relationships/tags" Target="../tags/tag55.xml"/><Relationship Id="rId1" Type="http://schemas.openxmlformats.org/officeDocument/2006/relationships/tags" Target="../tags/tag4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9" Type="http://schemas.openxmlformats.org/officeDocument/2006/relationships/tags" Target="../tags/tag64.xml"/><Relationship Id="rId8" Type="http://schemas.openxmlformats.org/officeDocument/2006/relationships/tags" Target="../tags/tag63.xml"/><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8" Type="http://schemas.openxmlformats.org/officeDocument/2006/relationships/notesSlide" Target="../notesSlides/notesSlide43.xml"/><Relationship Id="rId17" Type="http://schemas.openxmlformats.org/officeDocument/2006/relationships/slideLayout" Target="../slideLayouts/slideLayout6.xml"/><Relationship Id="rId16" Type="http://schemas.openxmlformats.org/officeDocument/2006/relationships/tags" Target="../tags/tag71.xml"/><Relationship Id="rId15" Type="http://schemas.openxmlformats.org/officeDocument/2006/relationships/tags" Target="../tags/tag70.xml"/><Relationship Id="rId14" Type="http://schemas.openxmlformats.org/officeDocument/2006/relationships/tags" Target="../tags/tag69.xml"/><Relationship Id="rId13" Type="http://schemas.openxmlformats.org/officeDocument/2006/relationships/tags" Target="../tags/tag68.xml"/><Relationship Id="rId12" Type="http://schemas.openxmlformats.org/officeDocument/2006/relationships/tags" Target="../tags/tag67.xml"/><Relationship Id="rId11" Type="http://schemas.openxmlformats.org/officeDocument/2006/relationships/tags" Target="../tags/tag66.xml"/><Relationship Id="rId10" Type="http://schemas.openxmlformats.org/officeDocument/2006/relationships/tags" Target="../tags/tag65.xml"/><Relationship Id="rId1" Type="http://schemas.openxmlformats.org/officeDocument/2006/relationships/tags" Target="../tags/tag56.xml"/></Relationships>
</file>

<file path=ppt/slides/_rels/slide44.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1" Type="http://schemas.openxmlformats.org/officeDocument/2006/relationships/notesSlide" Target="../notesSlides/notesSlide44.xml"/><Relationship Id="rId20" Type="http://schemas.openxmlformats.org/officeDocument/2006/relationships/slideLayout" Target="../slideLayouts/slideLayout15.xml"/><Relationship Id="rId2" Type="http://schemas.openxmlformats.org/officeDocument/2006/relationships/tags" Target="../tags/tag73.xml"/><Relationship Id="rId19" Type="http://schemas.openxmlformats.org/officeDocument/2006/relationships/tags" Target="../tags/tag90.xml"/><Relationship Id="rId18" Type="http://schemas.openxmlformats.org/officeDocument/2006/relationships/tags" Target="../tags/tag89.xml"/><Relationship Id="rId17" Type="http://schemas.openxmlformats.org/officeDocument/2006/relationships/tags" Target="../tags/tag88.xml"/><Relationship Id="rId16" Type="http://schemas.openxmlformats.org/officeDocument/2006/relationships/tags" Target="../tags/tag87.xml"/><Relationship Id="rId15" Type="http://schemas.openxmlformats.org/officeDocument/2006/relationships/tags" Target="../tags/tag86.xml"/><Relationship Id="rId14" Type="http://schemas.openxmlformats.org/officeDocument/2006/relationships/tags" Target="../tags/tag85.xml"/><Relationship Id="rId13" Type="http://schemas.openxmlformats.org/officeDocument/2006/relationships/tags" Target="../tags/tag84.xml"/><Relationship Id="rId12" Type="http://schemas.openxmlformats.org/officeDocument/2006/relationships/tags" Target="../tags/tag83.xml"/><Relationship Id="rId11" Type="http://schemas.openxmlformats.org/officeDocument/2006/relationships/tags" Target="../tags/tag82.xml"/><Relationship Id="rId10" Type="http://schemas.openxmlformats.org/officeDocument/2006/relationships/tags" Target="../tags/tag81.xml"/><Relationship Id="rId1" Type="http://schemas.openxmlformats.org/officeDocument/2006/relationships/tags" Target="../tags/tag7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6.xml"/><Relationship Id="rId1" Type="http://schemas.openxmlformats.org/officeDocument/2006/relationships/tags" Target="../tags/tag9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tags" Target="../tags/tag9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6.xml"/><Relationship Id="rId1" Type="http://schemas.openxmlformats.org/officeDocument/2006/relationships/tags" Target="../tags/tag9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6.xml"/><Relationship Id="rId1" Type="http://schemas.openxmlformats.org/officeDocument/2006/relationships/image" Target="../media/image8.jpeg"/></Relationships>
</file>

<file path=ppt/slides/_rels/slide61.xml.rels><?xml version="1.0" encoding="UTF-8" standalone="yes"?>
<Relationships xmlns="http://schemas.openxmlformats.org/package/2006/relationships"><Relationship Id="rId5" Type="http://schemas.openxmlformats.org/officeDocument/2006/relationships/notesSlide" Target="../notesSlides/notesSlide61.xml"/><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hyperlink" Target="..\&#35838;&#31243;&#24605;&#25919;&#30740;&#31350;\&#25945;&#32946;&#20449;&#24687;&#21270;&#36171;&#33021;&#39640;&#26657;&#24605;&#24819;&#25919;&#27835;&#25945;&#32946;.pdf" TargetMode="External"/><Relationship Id="rId1" Type="http://schemas.openxmlformats.org/officeDocument/2006/relationships/tags" Target="../tags/tag94.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70.xml.rels><?xml version="1.0" encoding="UTF-8" standalone="yes"?>
<Relationships xmlns="http://schemas.openxmlformats.org/package/2006/relationships"><Relationship Id="rId5" Type="http://schemas.openxmlformats.org/officeDocument/2006/relationships/notesSlide" Target="../notesSlides/notesSlide70.xml"/><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hyperlink" Target="..\&#29702;&#35770;&#21069;&#27839;\&#22522;&#20110;APP&#30340;&#22823;&#23398;&#29983;&#32844;&#19994;&#29983;&#28079;&#35268;&#21010;.pdf" TargetMode="External"/><Relationship Id="rId1" Type="http://schemas.openxmlformats.org/officeDocument/2006/relationships/tags" Target="../tags/tag95.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72.xml.rels><?xml version="1.0" encoding="UTF-8" standalone="yes"?>
<Relationships xmlns="http://schemas.openxmlformats.org/package/2006/relationships"><Relationship Id="rId9" Type="http://schemas.openxmlformats.org/officeDocument/2006/relationships/tags" Target="../tags/tag104.xml"/><Relationship Id="rId8" Type="http://schemas.openxmlformats.org/officeDocument/2006/relationships/tags" Target="../tags/tag103.xml"/><Relationship Id="rId7" Type="http://schemas.openxmlformats.org/officeDocument/2006/relationships/tags" Target="../tags/tag102.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tags" Target="../tags/tag97.xml"/><Relationship Id="rId18" Type="http://schemas.openxmlformats.org/officeDocument/2006/relationships/notesSlide" Target="../notesSlides/notesSlide72.xml"/><Relationship Id="rId17" Type="http://schemas.openxmlformats.org/officeDocument/2006/relationships/slideLayout" Target="../slideLayouts/slideLayout6.xml"/><Relationship Id="rId16" Type="http://schemas.openxmlformats.org/officeDocument/2006/relationships/tags" Target="../tags/tag111.xml"/><Relationship Id="rId15" Type="http://schemas.openxmlformats.org/officeDocument/2006/relationships/tags" Target="../tags/tag110.xml"/><Relationship Id="rId14" Type="http://schemas.openxmlformats.org/officeDocument/2006/relationships/tags" Target="../tags/tag109.xml"/><Relationship Id="rId13" Type="http://schemas.openxmlformats.org/officeDocument/2006/relationships/tags" Target="../tags/tag108.xml"/><Relationship Id="rId12" Type="http://schemas.openxmlformats.org/officeDocument/2006/relationships/tags" Target="../tags/tag107.xml"/><Relationship Id="rId11" Type="http://schemas.openxmlformats.org/officeDocument/2006/relationships/tags" Target="../tags/tag106.xml"/><Relationship Id="rId10" Type="http://schemas.openxmlformats.org/officeDocument/2006/relationships/tags" Target="../tags/tag105.xml"/><Relationship Id="rId1" Type="http://schemas.openxmlformats.org/officeDocument/2006/relationships/tags" Target="../tags/tag9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6.xml"/><Relationship Id="rId1" Type="http://schemas.openxmlformats.org/officeDocument/2006/relationships/tags" Target="../tags/tag11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6.xml"/><Relationship Id="rId1" Type="http://schemas.openxmlformats.org/officeDocument/2006/relationships/tags" Target="../tags/tag1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5" Type="http://schemas.openxmlformats.org/officeDocument/2006/relationships/notesSlide" Target="../notesSlides/notesSlide93.xml"/><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hyperlink" Target="..\&#35838;&#31243;&#24605;&#25919;&#30740;&#31350;\&#26032;&#23186;&#20307;&#19979;&#24605;&#25919;&#25945;&#32946;&#19982;&#22823;&#23398;&#29983;&#32844;&#19994;&#29983;&#28079;&#35268;&#21010;&#30340;&#34701;&#21512;&#30740;&#31350;.pdf" TargetMode="External"/><Relationship Id="rId1" Type="http://schemas.openxmlformats.org/officeDocument/2006/relationships/tags" Target="../tags/tag114.xml"/></Relationships>
</file>

<file path=ppt/slides/_rels/slide94.xml.rels><?xml version="1.0" encoding="UTF-8" standalone="yes"?>
<Relationships xmlns="http://schemas.openxmlformats.org/package/2006/relationships"><Relationship Id="rId9" Type="http://schemas.openxmlformats.org/officeDocument/2006/relationships/tags" Target="../tags/tag123.xml"/><Relationship Id="rId8" Type="http://schemas.openxmlformats.org/officeDocument/2006/relationships/tags" Target="../tags/tag122.xml"/><Relationship Id="rId7" Type="http://schemas.openxmlformats.org/officeDocument/2006/relationships/tags" Target="../tags/tag121.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2" Type="http://schemas.openxmlformats.org/officeDocument/2006/relationships/notesSlide" Target="../notesSlides/notesSlide94.xml"/><Relationship Id="rId11" Type="http://schemas.openxmlformats.org/officeDocument/2006/relationships/slideLayout" Target="../slideLayouts/slideLayout6.xml"/><Relationship Id="rId10" Type="http://schemas.openxmlformats.org/officeDocument/2006/relationships/tags" Target="../tags/tag124.xml"/><Relationship Id="rId1" Type="http://schemas.openxmlformats.org/officeDocument/2006/relationships/tags" Target="../tags/tag115.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96.xml"/><Relationship Id="rId2" Type="http://schemas.openxmlformats.org/officeDocument/2006/relationships/slideLayout" Target="../slideLayouts/slideLayout6.xml"/><Relationship Id="rId1" Type="http://schemas.openxmlformats.org/officeDocument/2006/relationships/image" Target="../media/image9.png"/></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3" Type="http://schemas.openxmlformats.org/officeDocument/2006/relationships/notesSlide" Target="../notesSlides/notesSlide99.xml"/><Relationship Id="rId2" Type="http://schemas.openxmlformats.org/officeDocument/2006/relationships/slideLayout" Target="../slideLayouts/slideLayout6.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536857" y="2158615"/>
            <a:ext cx="4246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制订职业生涯规划</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96333" y="700339"/>
            <a:ext cx="2249805" cy="922020"/>
          </a:xfrm>
          <a:prstGeom prst="rect">
            <a:avLst/>
          </a:prstGeom>
          <a:noFill/>
        </p:spPr>
        <p:txBody>
          <a:bodyPr wrap="none" rtlCol="0">
            <a:spAutoFit/>
          </a:bodyPr>
          <a:lstStyle/>
          <a:p>
            <a:r>
              <a:rPr lang="zh-CN" altLang="en-US" sz="5400" b="1" dirty="0">
                <a:solidFill>
                  <a:schemeClr val="bg1"/>
                </a:solidFill>
                <a:latin typeface="Agency FB" panose="020B0503020202020204" pitchFamily="34" charset="0"/>
              </a:rPr>
              <a:t>第五章</a:t>
            </a:r>
            <a:endParaRPr lang="zh-CN" altLang="en-US" sz="5400" b="1" dirty="0">
              <a:solidFill>
                <a:schemeClr val="bg1"/>
              </a:solidFill>
              <a:latin typeface="Agency FB" panose="020B0503020202020204" pitchFamily="34" charset="0"/>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5"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ppt_w</p:attrName>
                                        </p:attrNameLst>
                                      </p:cBhvr>
                                      <p:tavLst>
                                        <p:tav tm="0" fmla="#ppt_w*sin(2.5*pi*$)">
                                          <p:val>
                                            <p:fltVal val="0"/>
                                          </p:val>
                                        </p:tav>
                                        <p:tav tm="100000">
                                          <p:val>
                                            <p:fltVal val="1"/>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childTnLst>
                                </p:cTn>
                              </p:par>
                            </p:childTnLst>
                          </p:cTn>
                        </p:par>
                        <p:par>
                          <p:cTn id="16" fill="hold">
                            <p:stCondLst>
                              <p:cond delay="22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by="(-#ppt_w*2)" calcmode="lin" valueType="num">
                                      <p:cBhvr rctx="PPT">
                                        <p:cTn id="19" dur="500" autoRev="1" fill="hold">
                                          <p:stCondLst>
                                            <p:cond delay="0"/>
                                          </p:stCondLst>
                                        </p:cTn>
                                        <p:tgtEl>
                                          <p:spTgt spid="11"/>
                                        </p:tgtEl>
                                        <p:attrNameLst>
                                          <p:attrName>ppt_w</p:attrName>
                                        </p:attrNameLst>
                                      </p:cBhvr>
                                    </p:anim>
                                    <p:anim by="(#ppt_w*0.50)" calcmode="lin" valueType="num">
                                      <p:cBhvr>
                                        <p:cTn id="20" dur="500" decel="50000" autoRev="1" fill="hold">
                                          <p:stCondLst>
                                            <p:cond delay="0"/>
                                          </p:stCondLst>
                                        </p:cTn>
                                        <p:tgtEl>
                                          <p:spTgt spid="11"/>
                                        </p:tgtEl>
                                        <p:attrNameLst>
                                          <p:attrName>ppt_x</p:attrName>
                                        </p:attrNameLst>
                                      </p:cBhvr>
                                    </p:anim>
                                    <p:anim from="(-#ppt_h/2)" to="(#ppt_y)" calcmode="lin" valueType="num">
                                      <p:cBhvr>
                                        <p:cTn id="21" dur="1000" fill="hold">
                                          <p:stCondLst>
                                            <p:cond delay="0"/>
                                          </p:stCondLst>
                                        </p:cTn>
                                        <p:tgtEl>
                                          <p:spTgt spid="11"/>
                                        </p:tgtEl>
                                        <p:attrNameLst>
                                          <p:attrName>ppt_y</p:attrName>
                                        </p:attrNameLst>
                                      </p:cBhvr>
                                    </p:anim>
                                    <p:animRot by="21600000">
                                      <p:cBhvr>
                                        <p:cTn id="22"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044402" y="1883066"/>
            <a:ext cx="7704856" cy="2989280"/>
          </a:xfrm>
          <a:prstGeom prst="rect">
            <a:avLst/>
          </a:prstGeom>
          <a:noFill/>
        </p:spPr>
        <p:txBody>
          <a:bodyPr wrap="square">
            <a:spAutoFit/>
          </a:bodyPr>
          <a:lstStyle/>
          <a:p>
            <a:pPr>
              <a:lnSpc>
                <a:spcPct val="150000"/>
              </a:lnSpc>
            </a:pPr>
            <a:r>
              <a:rPr lang="zh-CN" altLang="en-US" sz="1600" dirty="0">
                <a:solidFill>
                  <a:srgbClr val="FF0000"/>
                </a:solidFill>
              </a:rPr>
              <a:t>教育是赋予一个人才能，塑造其人格，从而促进其全面发展的活动。</a:t>
            </a:r>
            <a:r>
              <a:rPr lang="zh-CN" altLang="en-US" sz="1600" dirty="0"/>
              <a:t>教育奠定了个人的基本素质，一个人通过接受教育与培训，形成了自己特有的知识结构、能力结构和职业素质结构，这些对一个人的职业生涯会产生巨大的影响。对于大学生来说，每个人都已经掌握了一门专业技能。但在实际工作中可能是用非所学，或是用非全学。</a:t>
            </a:r>
            <a:endParaRPr lang="en-US" altLang="zh-CN" sz="1600" dirty="0"/>
          </a:p>
          <a:p>
            <a:pPr>
              <a:lnSpc>
                <a:spcPct val="150000"/>
              </a:lnSpc>
            </a:pPr>
            <a:r>
              <a:rPr lang="zh-CN" altLang="en-US" sz="1600" dirty="0"/>
              <a:t>因此，</a:t>
            </a:r>
            <a:r>
              <a:rPr lang="zh-CN" altLang="en-US" sz="1600" dirty="0">
                <a:solidFill>
                  <a:schemeClr val="accent1"/>
                </a:solidFill>
              </a:rPr>
              <a:t>大学生要重视职业技能和综合素质的培养</a:t>
            </a:r>
            <a:r>
              <a:rPr lang="zh-CN" altLang="en-US" sz="1600" dirty="0"/>
              <a:t>，在校期间珍惜专业学习机会，把专业技能学懂、学实、学透，同时还要注意一专多能的培养，以求得更多的职业发展机会，更为重要的是要学会如何做人，争取在职业生涯发展中获得主动权，因为在当今时代，绝大部分的用人单位看中人才最重要的因素就是职业道德素质。</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1044402" y="1399974"/>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（二）教育</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272555" y="252156"/>
            <a:ext cx="21242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一、个人因素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343723" y="1323167"/>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512261" y="1473067"/>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1" presetClass="entr" presetSubtype="1"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2000"/>
                                        <p:tgtEl>
                                          <p:spTgt spid="13"/>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2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600" smtClean="0"/>
            </a:fld>
            <a:endParaRPr lang="zh-CN" altLang="en-US" sz="1600" smtClean="0"/>
          </a:p>
        </p:txBody>
      </p:sp>
      <p:sp>
        <p:nvSpPr>
          <p:cNvPr id="3" name="文本框 2"/>
          <p:cNvSpPr txBox="1"/>
          <p:nvPr/>
        </p:nvSpPr>
        <p:spPr>
          <a:xfrm>
            <a:off x="3438668" y="124540"/>
            <a:ext cx="1764196" cy="460375"/>
          </a:xfrm>
          <a:prstGeom prst="rect">
            <a:avLst/>
          </a:prstGeom>
          <a:noFill/>
        </p:spPr>
        <p:txBody>
          <a:bodyPr wrap="square" rtlCol="0">
            <a:spAutoFit/>
          </a:bodyPr>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540385" y="1418590"/>
            <a:ext cx="8116570" cy="1568450"/>
          </a:xfrm>
          <a:prstGeom prst="rect">
            <a:avLst/>
          </a:prstGeom>
        </p:spPr>
        <p:txBody>
          <a:bodyPr wrap="square">
            <a:spAutoFit/>
          </a:bodyPr>
          <a:p>
            <a:r>
              <a:rPr lang="zh-CN" altLang="en-US" sz="1600">
                <a:solidFill>
                  <a:srgbClr val="231F20"/>
                </a:solidFill>
                <a:latin typeface="楷体" panose="02010609060101010101" pitchFamily="2" charset="-122"/>
                <a:cs typeface="楷体" panose="02010609060101010101" pitchFamily="2" charset="-122"/>
              </a:rPr>
              <a:t>步骤 </a:t>
            </a:r>
            <a:r>
              <a:rPr lang="en-US" altLang="zh-CN" sz="1600">
                <a:solidFill>
                  <a:srgbClr val="231F20"/>
                </a:solidFill>
                <a:latin typeface="楷体" panose="02010609060101010101" pitchFamily="2" charset="-122"/>
                <a:cs typeface="楷体" panose="02010609060101010101" pitchFamily="2" charset="-122"/>
              </a:rPr>
              <a:t>2   </a:t>
            </a:r>
            <a:r>
              <a:rPr lang="zh-CN" altLang="en-US" sz="1600">
                <a:solidFill>
                  <a:srgbClr val="231F20"/>
                </a:solidFill>
                <a:latin typeface="楷体" panose="02010609060101010101" pitchFamily="2" charset="-122"/>
                <a:cs typeface="楷体" panose="02010609060101010101" pitchFamily="2" charset="-122"/>
              </a:rPr>
              <a:t>请将你设计的调整方案与老师、同学分享，并请老师和同学评估该方案的可行性。 请将老师和同学的评价意见总结如下。 </a:t>
            </a:r>
            <a:endParaRPr lang="zh-CN" altLang="en-US" sz="1600">
              <a:solidFill>
                <a:srgbClr val="231F20"/>
              </a:solidFill>
              <a:latin typeface="楷体" panose="02010609060101010101" pitchFamily="2" charset="-122"/>
              <a:cs typeface="楷体" panose="02010609060101010101" pitchFamily="2" charset="-122"/>
            </a:endParaRPr>
          </a:p>
          <a:p>
            <a:pPr algn="l"/>
            <a:r>
              <a:rPr lang="zh-CN" altLang="en-US" sz="1600">
                <a:solidFill>
                  <a:srgbClr val="231F20"/>
                </a:solidFill>
                <a:latin typeface="楷体" panose="02010609060101010101" pitchFamily="2" charset="-122"/>
                <a:cs typeface="楷体" panose="02010609060101010101" pitchFamily="2" charset="-122"/>
              </a:rPr>
              <a:t>（</a:t>
            </a:r>
            <a:r>
              <a:rPr lang="en-US" altLang="zh-CN" sz="1600">
                <a:solidFill>
                  <a:srgbClr val="231F20"/>
                </a:solidFill>
                <a:latin typeface="楷体" panose="02010609060101010101" pitchFamily="2" charset="-122"/>
                <a:cs typeface="楷体" panose="02010609060101010101" pitchFamily="2" charset="-122"/>
              </a:rPr>
              <a:t>1</a:t>
            </a:r>
            <a:r>
              <a:rPr lang="zh-CN" altLang="en-US" sz="1600">
                <a:solidFill>
                  <a:srgbClr val="231F20"/>
                </a:solidFill>
                <a:latin typeface="楷体" panose="02010609060101010101" pitchFamily="2" charset="-122"/>
                <a:cs typeface="楷体" panose="02010609060101010101" pitchFamily="2" charset="-122"/>
              </a:rPr>
              <a:t>）</a:t>
            </a:r>
            <a:r>
              <a:rPr lang="en-US" altLang="zh-CN" sz="1600" dirty="0">
                <a:sym typeface="+mn-ea"/>
              </a:rPr>
              <a:t>______________________________________________________________________</a:t>
            </a:r>
            <a:r>
              <a:rPr lang="zh-CN" altLang="en-US" sz="1600">
                <a:solidFill>
                  <a:srgbClr val="231F20"/>
                </a:solidFill>
                <a:latin typeface="楷体" panose="02010609060101010101" pitchFamily="2" charset="-122"/>
                <a:cs typeface="楷体" panose="02010609060101010101" pitchFamily="2" charset="-122"/>
              </a:rPr>
              <a:t> </a:t>
            </a:r>
            <a:endParaRPr lang="zh-CN" altLang="en-US" sz="1600">
              <a:solidFill>
                <a:srgbClr val="231F20"/>
              </a:solidFill>
              <a:latin typeface="楷体" panose="02010609060101010101" pitchFamily="2" charset="-122"/>
              <a:cs typeface="楷体" panose="02010609060101010101" pitchFamily="2" charset="-122"/>
            </a:endParaRPr>
          </a:p>
          <a:p>
            <a:r>
              <a:rPr lang="zh-CN" altLang="en-US" sz="1600">
                <a:solidFill>
                  <a:srgbClr val="231F20"/>
                </a:solidFill>
                <a:latin typeface="楷体" panose="02010609060101010101" pitchFamily="2" charset="-122"/>
                <a:cs typeface="楷体" panose="02010609060101010101" pitchFamily="2" charset="-122"/>
              </a:rPr>
              <a:t>（</a:t>
            </a:r>
            <a:r>
              <a:rPr lang="en-US" altLang="zh-CN" sz="1600">
                <a:solidFill>
                  <a:srgbClr val="231F20"/>
                </a:solidFill>
                <a:latin typeface="楷体" panose="02010609060101010101" pitchFamily="2" charset="-122"/>
                <a:cs typeface="楷体" panose="02010609060101010101" pitchFamily="2" charset="-122"/>
              </a:rPr>
              <a:t>2</a:t>
            </a:r>
            <a:r>
              <a:rPr lang="zh-CN" altLang="en-US" sz="1600">
                <a:solidFill>
                  <a:srgbClr val="231F20"/>
                </a:solidFill>
                <a:latin typeface="楷体" panose="02010609060101010101" pitchFamily="2" charset="-122"/>
                <a:cs typeface="楷体" panose="02010609060101010101" pitchFamily="2" charset="-122"/>
              </a:rPr>
              <a:t>）</a:t>
            </a:r>
            <a:r>
              <a:rPr lang="en-US" altLang="zh-CN" sz="1600" dirty="0">
                <a:sym typeface="+mn-ea"/>
              </a:rPr>
              <a:t>______________________________________________________________________</a:t>
            </a:r>
            <a:r>
              <a:rPr lang="zh-CN" altLang="en-US" sz="1600">
                <a:solidFill>
                  <a:srgbClr val="231F20"/>
                </a:solidFill>
                <a:latin typeface="楷体" panose="02010609060101010101" pitchFamily="2" charset="-122"/>
                <a:cs typeface="楷体" panose="02010609060101010101" pitchFamily="2" charset="-122"/>
              </a:rPr>
              <a:t> </a:t>
            </a:r>
            <a:endParaRPr lang="zh-CN" altLang="en-US" sz="1600">
              <a:solidFill>
                <a:srgbClr val="231F20"/>
              </a:solidFill>
              <a:latin typeface="楷体" panose="02010609060101010101" pitchFamily="2" charset="-122"/>
              <a:cs typeface="楷体" panose="02010609060101010101" pitchFamily="2" charset="-122"/>
            </a:endParaRPr>
          </a:p>
          <a:p>
            <a:r>
              <a:rPr lang="zh-CN" altLang="en-US" sz="1600">
                <a:solidFill>
                  <a:srgbClr val="231F20"/>
                </a:solidFill>
                <a:latin typeface="楷体" panose="02010609060101010101" pitchFamily="2" charset="-122"/>
                <a:cs typeface="楷体" panose="02010609060101010101" pitchFamily="2" charset="-122"/>
              </a:rPr>
              <a:t>（</a:t>
            </a:r>
            <a:r>
              <a:rPr lang="en-US" altLang="zh-CN" sz="1600">
                <a:solidFill>
                  <a:srgbClr val="231F20"/>
                </a:solidFill>
                <a:latin typeface="楷体" panose="02010609060101010101" pitchFamily="2" charset="-122"/>
                <a:cs typeface="楷体" panose="02010609060101010101" pitchFamily="2" charset="-122"/>
              </a:rPr>
              <a:t>3</a:t>
            </a:r>
            <a:r>
              <a:rPr lang="zh-CN" altLang="en-US" sz="1600">
                <a:solidFill>
                  <a:srgbClr val="231F20"/>
                </a:solidFill>
                <a:latin typeface="楷体" panose="02010609060101010101" pitchFamily="2" charset="-122"/>
                <a:cs typeface="楷体" panose="02010609060101010101" pitchFamily="2" charset="-122"/>
              </a:rPr>
              <a:t>）</a:t>
            </a:r>
            <a:r>
              <a:rPr lang="en-US" altLang="zh-CN" sz="1600" dirty="0">
                <a:sym typeface="+mn-ea"/>
              </a:rPr>
              <a:t>______________________________________________________________________</a:t>
            </a:r>
            <a:r>
              <a:rPr lang="zh-CN" altLang="en-US" sz="1600">
                <a:solidFill>
                  <a:srgbClr val="231F20"/>
                </a:solidFill>
                <a:latin typeface="楷体" panose="02010609060101010101" pitchFamily="2" charset="-122"/>
                <a:cs typeface="楷体" panose="02010609060101010101" pitchFamily="2" charset="-122"/>
              </a:rPr>
              <a:t> </a:t>
            </a:r>
            <a:endParaRPr lang="zh-CN" altLang="en-US" sz="1600">
              <a:solidFill>
                <a:srgbClr val="231F20"/>
              </a:solidFill>
              <a:latin typeface="楷体" panose="02010609060101010101" pitchFamily="2" charset="-122"/>
              <a:cs typeface="楷体" panose="02010609060101010101" pitchFamily="2" charset="-122"/>
            </a:endParaRPr>
          </a:p>
          <a:p>
            <a:r>
              <a:rPr lang="zh-CN" altLang="en-US" sz="1600">
                <a:solidFill>
                  <a:srgbClr val="231F20"/>
                </a:solidFill>
                <a:latin typeface="楷体" panose="02010609060101010101" pitchFamily="2" charset="-122"/>
                <a:cs typeface="楷体" panose="02010609060101010101" pitchFamily="2" charset="-122"/>
              </a:rPr>
              <a:t>（</a:t>
            </a:r>
            <a:r>
              <a:rPr lang="en-US" altLang="zh-CN" sz="1600">
                <a:solidFill>
                  <a:srgbClr val="231F20"/>
                </a:solidFill>
                <a:latin typeface="楷体" panose="02010609060101010101" pitchFamily="2" charset="-122"/>
                <a:cs typeface="楷体" panose="02010609060101010101" pitchFamily="2" charset="-122"/>
              </a:rPr>
              <a:t>4</a:t>
            </a:r>
            <a:r>
              <a:rPr lang="zh-CN" altLang="en-US" sz="1600">
                <a:solidFill>
                  <a:srgbClr val="231F20"/>
                </a:solidFill>
                <a:latin typeface="楷体" panose="02010609060101010101" pitchFamily="2" charset="-122"/>
                <a:cs typeface="楷体" panose="02010609060101010101" pitchFamily="2" charset="-122"/>
              </a:rPr>
              <a:t>）</a:t>
            </a:r>
            <a:r>
              <a:rPr lang="en-US" altLang="zh-CN" sz="1600" dirty="0">
                <a:sym typeface="+mn-ea"/>
              </a:rPr>
              <a:t>______________________________________________________________________</a:t>
            </a:r>
            <a:endParaRPr lang="zh-CN" altLang="en-US" sz="1600">
              <a:solidFill>
                <a:srgbClr val="231F20"/>
              </a:solidFill>
              <a:latin typeface="楷体" panose="02010609060101010101" pitchFamily="2" charset="-122"/>
              <a:cs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1908498" y="1996480"/>
            <a:ext cx="2236510"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感谢观看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500" autoRev="1" fill="hold">
                                          <p:stCondLst>
                                            <p:cond delay="0"/>
                                          </p:stCondLst>
                                        </p:cTn>
                                        <p:tgtEl>
                                          <p:spTgt spid="11"/>
                                        </p:tgtEl>
                                        <p:attrNameLst>
                                          <p:attrName>ppt_w</p:attrName>
                                        </p:attrNameLst>
                                      </p:cBhvr>
                                    </p:anim>
                                    <p:anim by="(#ppt_w*0.50)" calcmode="lin" valueType="num">
                                      <p:cBhvr>
                                        <p:cTn id="14" dur="500" decel="50000" autoRev="1" fill="hold">
                                          <p:stCondLst>
                                            <p:cond delay="0"/>
                                          </p:stCondLst>
                                        </p:cTn>
                                        <p:tgtEl>
                                          <p:spTgt spid="11"/>
                                        </p:tgtEl>
                                        <p:attrNameLst>
                                          <p:attrName>ppt_x</p:attrName>
                                        </p:attrNameLst>
                                      </p:cBhvr>
                                    </p:anim>
                                    <p:anim from="(-#ppt_h/2)" to="(#ppt_y)" calcmode="lin" valueType="num">
                                      <p:cBhvr>
                                        <p:cTn id="15" dur="1000" fill="hold">
                                          <p:stCondLst>
                                            <p:cond delay="0"/>
                                          </p:stCondLst>
                                        </p:cTn>
                                        <p:tgtEl>
                                          <p:spTgt spid="11"/>
                                        </p:tgtEl>
                                        <p:attrNameLst>
                                          <p:attrName>ppt_y</p:attrName>
                                        </p:attrNameLst>
                                      </p:cBhvr>
                                    </p:anim>
                                    <p:animRot by="21600000">
                                      <p:cBhvr>
                                        <p:cTn id="16"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71208" y="1858822"/>
            <a:ext cx="7850989" cy="2250616"/>
          </a:xfrm>
          <a:prstGeom prst="rect">
            <a:avLst/>
          </a:prstGeom>
          <a:noFill/>
        </p:spPr>
        <p:txBody>
          <a:bodyPr wrap="square">
            <a:spAutoFit/>
          </a:bodyPr>
          <a:lstStyle/>
          <a:p>
            <a:pPr>
              <a:lnSpc>
                <a:spcPct val="150000"/>
              </a:lnSpc>
            </a:pPr>
            <a:r>
              <a:rPr lang="zh-CN" altLang="en-US" sz="1600" dirty="0">
                <a:solidFill>
                  <a:schemeClr val="accent2"/>
                </a:solidFill>
              </a:rPr>
              <a:t>一个人的性格类型、兴趣爱好与所从事职业的类型密切相关。</a:t>
            </a:r>
            <a:r>
              <a:rPr lang="zh-CN" altLang="en-US" sz="1600" dirty="0"/>
              <a:t>毕竟兴趣是人们行动的巨大动力，</a:t>
            </a:r>
            <a:r>
              <a:rPr lang="zh-CN" altLang="en-US" sz="1600" dirty="0">
                <a:solidFill>
                  <a:schemeClr val="accent1"/>
                </a:solidFill>
              </a:rPr>
              <a:t>符合自己兴趣的职业，可以增强工作的积极性</a:t>
            </a:r>
            <a:r>
              <a:rPr lang="zh-CN" altLang="en-US" sz="1600" dirty="0"/>
              <a:t>，使职业本身化为人生的乐趣。对于一个性格开朗、活泼的人来说他更喜欢从事开放的、与外界接触更多的工作，而性格较沉稳、内敛的人则更喜欢做研究性的、稳定的工作。</a:t>
            </a:r>
            <a:endParaRPr lang="en-US" altLang="zh-CN" sz="1600" dirty="0"/>
          </a:p>
          <a:p>
            <a:pPr>
              <a:lnSpc>
                <a:spcPct val="150000"/>
              </a:lnSpc>
            </a:pPr>
            <a:r>
              <a:rPr lang="zh-CN" altLang="en-US" sz="1600" dirty="0"/>
              <a:t>因此，怎样选择自己喜欢的专业及怎样才能将自己的兴趣爱好变成自己的工作，便成了职业生涯规划中必须要解决的一个重要问题。</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981280" y="1387566"/>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（三）性格爱好</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272555" y="252156"/>
            <a:ext cx="21242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一、个人因素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23391" y="1336995"/>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1000"/>
                                        <p:tgtEl>
                                          <p:spTgt spid="59"/>
                                        </p:tgtEl>
                                      </p:cBhvr>
                                    </p:animEffect>
                                    <p:anim calcmode="lin" valueType="num">
                                      <p:cBhvr>
                                        <p:cTn id="25" dur="1000" fill="hold"/>
                                        <p:tgtEl>
                                          <p:spTgt spid="59"/>
                                        </p:tgtEl>
                                        <p:attrNameLst>
                                          <p:attrName>ppt_x</p:attrName>
                                        </p:attrNameLst>
                                      </p:cBhvr>
                                      <p:tavLst>
                                        <p:tav tm="0">
                                          <p:val>
                                            <p:strVal val="#ppt_x"/>
                                          </p:val>
                                        </p:tav>
                                        <p:tav tm="100000">
                                          <p:val>
                                            <p:strVal val="#ppt_x"/>
                                          </p:val>
                                        </p:tav>
                                      </p:tavLst>
                                    </p:anim>
                                    <p:anim calcmode="lin" valueType="num">
                                      <p:cBhvr>
                                        <p:cTn id="2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59768" y="1713084"/>
            <a:ext cx="7776865" cy="2989280"/>
          </a:xfrm>
          <a:prstGeom prst="rect">
            <a:avLst/>
          </a:prstGeom>
          <a:noFill/>
        </p:spPr>
        <p:txBody>
          <a:bodyPr wrap="square">
            <a:spAutoFit/>
          </a:bodyPr>
          <a:lstStyle/>
          <a:p>
            <a:pPr>
              <a:lnSpc>
                <a:spcPct val="150000"/>
              </a:lnSpc>
            </a:pPr>
            <a:r>
              <a:rPr lang="zh-CN" altLang="en-US" sz="1600" dirty="0">
                <a:solidFill>
                  <a:schemeClr val="accent1"/>
                </a:solidFill>
              </a:rPr>
              <a:t>价值观是指个人对周围客观事物</a:t>
            </a:r>
            <a:r>
              <a:rPr lang="en-US" altLang="zh-CN" sz="1600" dirty="0">
                <a:solidFill>
                  <a:schemeClr val="accent1"/>
                </a:solidFill>
              </a:rPr>
              <a:t>(</a:t>
            </a:r>
            <a:r>
              <a:rPr lang="zh-CN" altLang="en-US" sz="1600" dirty="0">
                <a:solidFill>
                  <a:schemeClr val="accent1"/>
                </a:solidFill>
              </a:rPr>
              <a:t>包括人、事、物</a:t>
            </a:r>
            <a:r>
              <a:rPr lang="en-US" altLang="zh-CN" sz="1600" dirty="0">
                <a:solidFill>
                  <a:schemeClr val="accent1"/>
                </a:solidFill>
              </a:rPr>
              <a:t>)</a:t>
            </a:r>
            <a:r>
              <a:rPr lang="zh-CN" altLang="en-US" sz="1600" dirty="0">
                <a:solidFill>
                  <a:schemeClr val="accent1"/>
                </a:solidFill>
              </a:rPr>
              <a:t>意义、重要性的总的看法和评价。</a:t>
            </a:r>
            <a:r>
              <a:rPr lang="zh-CN" altLang="en-US" sz="1600" dirty="0"/>
              <a:t>在同一客观条件下，对于同一事物，由于人们的价值观不同，会产生不同的行为。在</a:t>
            </a:r>
            <a:r>
              <a:rPr lang="zh-CN" altLang="en-US" sz="1600" dirty="0">
                <a:solidFill>
                  <a:schemeClr val="accent2"/>
                </a:solidFill>
              </a:rPr>
              <a:t>职业生涯规划中，价值观是职业定位最关键的因素</a:t>
            </a:r>
            <a:r>
              <a:rPr lang="zh-CN" altLang="en-US" sz="1600" dirty="0"/>
              <a:t>，只有所从事的职业与自我价值相符合时，才不会有心理冲突，才能充分调动积极性，最大限度地发挥能力，满足高层次自我实现的需要，产生成就感。</a:t>
            </a:r>
            <a:endParaRPr lang="en-US" altLang="zh-CN" sz="1600" dirty="0"/>
          </a:p>
          <a:p>
            <a:pPr>
              <a:lnSpc>
                <a:spcPct val="150000"/>
              </a:lnSpc>
            </a:pPr>
            <a:r>
              <a:rPr lang="zh-CN" altLang="en-US" sz="1600" dirty="0"/>
              <a:t>当然，除了上面几个最主要的因素外，年龄和性别也是影响个人发展的重要因素，我们在制订职业生涯规划时，也要结合自己的年龄和性别，如哪些职业对年龄有限制、哪些职业对性别有要求，只有知己知彼才能更好地规划自己，实现自己的人生理想。</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981280" y="1269820"/>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（四）价值观</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272555" y="252156"/>
            <a:ext cx="21242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一、个人因素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14984" y="1212669"/>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3" name="任意多边形: 形状 12"/>
          <p:cNvSpPr/>
          <p:nvPr/>
        </p:nvSpPr>
        <p:spPr bwMode="auto">
          <a:xfrm>
            <a:off x="487697" y="1331097"/>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241235" y="2747444"/>
            <a:ext cx="566836" cy="56561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a:p>
        </p:txBody>
      </p:sp>
      <p:sp>
        <p:nvSpPr>
          <p:cNvPr id="21" name="椭圆 20"/>
          <p:cNvSpPr/>
          <p:nvPr/>
        </p:nvSpPr>
        <p:spPr>
          <a:xfrm>
            <a:off x="3160647" y="3297264"/>
            <a:ext cx="283418" cy="283403"/>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2" name="椭圆 21"/>
          <p:cNvSpPr/>
          <p:nvPr/>
        </p:nvSpPr>
        <p:spPr>
          <a:xfrm>
            <a:off x="1369906" y="3390320"/>
            <a:ext cx="414410" cy="41319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3" name="椭圆 22"/>
          <p:cNvSpPr/>
          <p:nvPr/>
        </p:nvSpPr>
        <p:spPr>
          <a:xfrm>
            <a:off x="2548719" y="1701999"/>
            <a:ext cx="518704" cy="5186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12" name="文本框 11"/>
          <p:cNvSpPr txBox="1"/>
          <p:nvPr/>
        </p:nvSpPr>
        <p:spPr>
          <a:xfrm>
            <a:off x="4176349" y="1666913"/>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zh-CN" altLang="en-US" sz="2000" b="1" dirty="0">
                <a:latin typeface="微软雅黑" panose="020B0503020204020204" pitchFamily="34" charset="-122"/>
                <a:ea typeface="微软雅黑" panose="020B0503020204020204" pitchFamily="34" charset="-122"/>
              </a:rPr>
              <a:t>（一）家庭环境</a:t>
            </a:r>
            <a:endParaRPr lang="en-US" altLang="zh-CN" sz="2000" b="1" dirty="0">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4176349" y="2716560"/>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zh-CN" altLang="en-US" sz="2000" b="1" dirty="0">
                <a:latin typeface="微软雅黑" panose="020B0503020204020204" pitchFamily="34" charset="-122"/>
                <a:ea typeface="微软雅黑" panose="020B0503020204020204" pitchFamily="34" charset="-122"/>
              </a:rPr>
              <a:t>（二）社会环境</a:t>
            </a:r>
            <a:endParaRPr lang="en-US" altLang="zh-CN" sz="2000" b="1"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4177143" y="3766207"/>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zh-CN" altLang="en-US" sz="2000" b="1" dirty="0">
                <a:latin typeface="微软雅黑" panose="020B0503020204020204" pitchFamily="34" charset="-122"/>
                <a:ea typeface="微软雅黑" panose="020B0503020204020204" pitchFamily="34" charset="-122"/>
              </a:rPr>
              <a:t>（三）行业环境</a:t>
            </a:r>
            <a:endParaRPr lang="en-US" altLang="zh-CN" sz="2000" b="1" dirty="0">
              <a:latin typeface="微软雅黑" panose="020B0503020204020204" pitchFamily="34" charset="-122"/>
              <a:ea typeface="微软雅黑" panose="020B0503020204020204" pitchFamily="34" charset="-122"/>
              <a:sym typeface="+mn-ea"/>
            </a:endParaRPr>
          </a:p>
        </p:txBody>
      </p:sp>
      <p:sp>
        <p:nvSpPr>
          <p:cNvPr id="18" name="矩形 23"/>
          <p:cNvSpPr>
            <a:spLocks noChangeArrowheads="1"/>
          </p:cNvSpPr>
          <p:nvPr/>
        </p:nvSpPr>
        <p:spPr bwMode="auto">
          <a:xfrm>
            <a:off x="527001" y="1343779"/>
            <a:ext cx="1875624" cy="1877658"/>
          </a:xfrm>
          <a:prstGeom prst="ellipse">
            <a:avLst/>
          </a:prstGeom>
          <a:blipFill dpi="0" rotWithShape="1">
            <a:blip r:embed="rId1"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19" name="矩形 24"/>
          <p:cNvSpPr>
            <a:spLocks noChangeArrowheads="1"/>
          </p:cNvSpPr>
          <p:nvPr/>
        </p:nvSpPr>
        <p:spPr bwMode="auto">
          <a:xfrm>
            <a:off x="2798342" y="2220675"/>
            <a:ext cx="982290" cy="956246"/>
          </a:xfrm>
          <a:prstGeom prst="ellipse">
            <a:avLst/>
          </a:prstGeom>
          <a:blipFill dpi="0" rotWithShape="1">
            <a:blip r:embed="rId2"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4" name="矩形 25"/>
          <p:cNvSpPr>
            <a:spLocks noChangeArrowheads="1"/>
          </p:cNvSpPr>
          <p:nvPr/>
        </p:nvSpPr>
        <p:spPr bwMode="auto">
          <a:xfrm>
            <a:off x="1915335" y="3390320"/>
            <a:ext cx="1199176" cy="1222044"/>
          </a:xfrm>
          <a:prstGeom prst="ellipse">
            <a:avLst/>
          </a:prstGeom>
          <a:blipFill dpi="0" rotWithShape="1">
            <a:blip r:embed="rId3"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5" name="文本框 24"/>
          <p:cNvSpPr txBox="1"/>
          <p:nvPr/>
        </p:nvSpPr>
        <p:spPr>
          <a:xfrm>
            <a:off x="3272555" y="252156"/>
            <a:ext cx="21242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二、环境因素</a:t>
            </a:r>
            <a:endParaRPr lang="zh-CN" altLang="en-US" sz="2400" b="1" dirty="0">
              <a:latin typeface="微软雅黑" panose="020B0503020204020204" pitchFamily="34" charset="-122"/>
              <a:ea typeface="微软雅黑" panose="020B0503020204020204" pitchFamily="34" charset="-122"/>
            </a:endParaRPr>
          </a:p>
        </p:txBody>
      </p:sp>
      <p:sp>
        <p:nvSpPr>
          <p:cNvPr id="26" name="等腰三角形 2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fltVal val="0.5"/>
                                          </p:val>
                                        </p:tav>
                                        <p:tav tm="100000">
                                          <p:val>
                                            <p:strVal val="#ppt_x"/>
                                          </p:val>
                                        </p:tav>
                                      </p:tavLst>
                                    </p:anim>
                                    <p:anim calcmode="lin" valueType="num">
                                      <p:cBhvr>
                                        <p:cTn id="62" dur="500" fill="hold"/>
                                        <p:tgtEl>
                                          <p:spTgt spid="12"/>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anim calcmode="lin" valueType="num">
                                      <p:cBhvr>
                                        <p:cTn id="69" dur="500" fill="hold"/>
                                        <p:tgtEl>
                                          <p:spTgt spid="7"/>
                                        </p:tgtEl>
                                        <p:attrNameLst>
                                          <p:attrName>ppt_x</p:attrName>
                                        </p:attrNameLst>
                                      </p:cBhvr>
                                      <p:tavLst>
                                        <p:tav tm="0">
                                          <p:val>
                                            <p:fltVal val="0.5"/>
                                          </p:val>
                                        </p:tav>
                                        <p:tav tm="100000">
                                          <p:val>
                                            <p:strVal val="#ppt_x"/>
                                          </p:val>
                                        </p:tav>
                                      </p:tavLst>
                                    </p:anim>
                                    <p:anim calcmode="lin" valueType="num">
                                      <p:cBhvr>
                                        <p:cTn id="70" dur="500" fill="hold"/>
                                        <p:tgtEl>
                                          <p:spTgt spid="7"/>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anim calcmode="lin" valueType="num">
                                      <p:cBhvr>
                                        <p:cTn id="77" dur="500" fill="hold"/>
                                        <p:tgtEl>
                                          <p:spTgt spid="9"/>
                                        </p:tgtEl>
                                        <p:attrNameLst>
                                          <p:attrName>ppt_x</p:attrName>
                                        </p:attrNameLst>
                                      </p:cBhvr>
                                      <p:tavLst>
                                        <p:tav tm="0">
                                          <p:val>
                                            <p:fltVal val="0.5"/>
                                          </p:val>
                                        </p:tav>
                                        <p:tav tm="100000">
                                          <p:val>
                                            <p:strVal val="#ppt_x"/>
                                          </p:val>
                                        </p:tav>
                                      </p:tavLst>
                                    </p:anim>
                                    <p:anim calcmode="lin" valueType="num">
                                      <p:cBhvr>
                                        <p:cTn id="78"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12" grpId="0"/>
      <p:bldP spid="7" grpId="0"/>
      <p:bldP spid="9" grpId="0"/>
      <p:bldP spid="18" grpId="0" animBg="1"/>
      <p:bldP spid="19"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006567" y="1816568"/>
            <a:ext cx="7742691" cy="2627194"/>
          </a:xfrm>
          <a:prstGeom prst="rect">
            <a:avLst/>
          </a:prstGeom>
          <a:noFill/>
        </p:spPr>
        <p:txBody>
          <a:bodyPr wrap="square">
            <a:spAutoFit/>
          </a:bodyPr>
          <a:lstStyle/>
          <a:p>
            <a:pPr>
              <a:lnSpc>
                <a:spcPct val="150000"/>
              </a:lnSpc>
            </a:pPr>
            <a:r>
              <a:rPr lang="zh-CN" altLang="en-US" sz="1400" dirty="0">
                <a:solidFill>
                  <a:schemeClr val="accent1"/>
                </a:solidFill>
              </a:rPr>
              <a:t>家庭作为个人成长的第一所学校，是造就个人素质、影响人生发展的重要因素之一。</a:t>
            </a:r>
            <a:r>
              <a:rPr lang="zh-CN" altLang="en-US" sz="1400" dirty="0"/>
              <a:t>首先，</a:t>
            </a:r>
            <a:r>
              <a:rPr lang="zh-CN" altLang="en-US" sz="1400" dirty="0">
                <a:solidFill>
                  <a:schemeClr val="accent2"/>
                </a:solidFill>
              </a:rPr>
              <a:t>父母教育方式</a:t>
            </a:r>
            <a:r>
              <a:rPr lang="zh-CN" altLang="en-US" sz="1400" dirty="0"/>
              <a:t>的不同使得每个孩子认知世界的方法不同。其次，</a:t>
            </a:r>
            <a:r>
              <a:rPr lang="zh-CN" altLang="en-US" sz="1400" dirty="0">
                <a:solidFill>
                  <a:schemeClr val="accent2"/>
                </a:solidFill>
              </a:rPr>
              <a:t>父母的职业</a:t>
            </a:r>
            <a:r>
              <a:rPr lang="zh-CN" altLang="en-US" sz="1400" dirty="0"/>
              <a:t>是孩子最早观察模仿的角色，所以孩子必然会受到父母职业技能的熏陶。最后，</a:t>
            </a:r>
            <a:r>
              <a:rPr lang="zh-CN" altLang="en-US" sz="1400" dirty="0">
                <a:solidFill>
                  <a:schemeClr val="accent2"/>
                </a:solidFill>
              </a:rPr>
              <a:t>父母的价值观态度、行为、人际关系等</a:t>
            </a:r>
            <a:r>
              <a:rPr lang="zh-CN" altLang="en-US" sz="1400" dirty="0"/>
              <a:t>会对孩子的职业选择产生直接或间接的影响。</a:t>
            </a:r>
            <a:endParaRPr lang="en-US" altLang="zh-CN" sz="1400" dirty="0"/>
          </a:p>
          <a:p>
            <a:pPr>
              <a:lnSpc>
                <a:spcPct val="150000"/>
              </a:lnSpc>
            </a:pPr>
            <a:r>
              <a:rPr lang="zh-CN" altLang="en-US" sz="1400" dirty="0"/>
              <a:t>值得注意的是，有些父母按照自己的意愿强制、包办孩子选择专业，这会令孩子一开始就厌烦被迫选择的专业，再好的专业也提不起他们的兴趣，这势必会影响孩子的学习和就业。还有的孩子会为了家庭放弃自己喜欢的职业而选择收入较高、较为稳定的职业，这是对家人、对社会承担的义务，却限制了个人兴趣和自我能力的发展。</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1006567" y="1325999"/>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（一）家庭环境</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272555" y="252156"/>
            <a:ext cx="21242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二、环境因素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343723" y="1323167"/>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512261" y="1473067"/>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1" presetClass="entr" presetSubtype="1"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2000"/>
                                        <p:tgtEl>
                                          <p:spTgt spid="13"/>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2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750880"/>
            <a:ext cx="7848872" cy="2627194"/>
          </a:xfrm>
          <a:prstGeom prst="rect">
            <a:avLst/>
          </a:prstGeom>
          <a:noFill/>
        </p:spPr>
        <p:txBody>
          <a:bodyPr wrap="square">
            <a:spAutoFit/>
          </a:bodyPr>
          <a:lstStyle/>
          <a:p>
            <a:pPr>
              <a:lnSpc>
                <a:spcPct val="150000"/>
              </a:lnSpc>
            </a:pPr>
            <a:r>
              <a:rPr lang="zh-CN" altLang="en-US" sz="1400" dirty="0"/>
              <a:t>社会环境中流行的</a:t>
            </a:r>
            <a:r>
              <a:rPr lang="zh-CN" altLang="en-US" sz="1400" dirty="0">
                <a:solidFill>
                  <a:schemeClr val="accent2"/>
                </a:solidFill>
              </a:rPr>
              <a:t>工作价值观</a:t>
            </a:r>
            <a:r>
              <a:rPr lang="zh-CN" altLang="en-US" sz="1400" dirty="0"/>
              <a:t>、</a:t>
            </a:r>
            <a:r>
              <a:rPr lang="zh-CN" altLang="en-US" sz="1400" dirty="0">
                <a:solidFill>
                  <a:schemeClr val="accent1"/>
                </a:solidFill>
              </a:rPr>
              <a:t>政治经济形势</a:t>
            </a:r>
            <a:r>
              <a:rPr lang="zh-CN" altLang="en-US" sz="1400" dirty="0"/>
              <a:t>、</a:t>
            </a:r>
            <a:r>
              <a:rPr lang="zh-CN" altLang="en-US" sz="1400" dirty="0">
                <a:solidFill>
                  <a:schemeClr val="accent2"/>
                </a:solidFill>
              </a:rPr>
              <a:t>产业结构的变动</a:t>
            </a:r>
            <a:r>
              <a:rPr lang="zh-CN" altLang="en-US" sz="1400" dirty="0"/>
              <a:t>等因素，无疑都在个人职业选择上留下深深的烙印。</a:t>
            </a:r>
            <a:endParaRPr lang="en-US" altLang="zh-CN" sz="1400" dirty="0"/>
          </a:p>
          <a:p>
            <a:pPr>
              <a:lnSpc>
                <a:spcPct val="150000"/>
              </a:lnSpc>
            </a:pPr>
            <a:r>
              <a:rPr lang="zh-CN" altLang="en-US" sz="1400" dirty="0"/>
              <a:t>每年的职业地位排序都对高考志愿的选择和就业选择产生不可磨灭的影响。</a:t>
            </a:r>
            <a:r>
              <a:rPr lang="zh-CN" altLang="en-US" sz="1400" b="1" dirty="0"/>
              <a:t>不同的社会环境所给予个人的职业信息都是不同的。</a:t>
            </a:r>
            <a:r>
              <a:rPr lang="zh-CN" altLang="en-US" sz="1400" dirty="0"/>
              <a:t>不可否认，个人的职业生涯决策的决定因素也有称为机遇的成分，但完全让命运顺其自然的人毕竟是少数，多数人对自己未来的发展能够从内外因素进行理性分析，从而有效地进行职业生涯的选择。</a:t>
            </a:r>
            <a:endParaRPr lang="en-US" altLang="zh-CN" sz="1400" dirty="0"/>
          </a:p>
          <a:p>
            <a:pPr>
              <a:lnSpc>
                <a:spcPct val="150000"/>
              </a:lnSpc>
            </a:pPr>
            <a:r>
              <a:rPr lang="zh-CN" altLang="en-US" sz="1400" dirty="0"/>
              <a:t>社会环境分析包括对社会政治环境、经济发展水平、社会文化环境、社会价值观等宏观因素的分析。社会环境对每个人的职业生涯乃至人生发展都有重大影响作用。</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931594" y="1289215"/>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（二）社会环境</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272555" y="252156"/>
            <a:ext cx="21242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二、环境因素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14" presetClass="entr" presetSubtype="1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43"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36" name="文本框 35"/>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352365" y="1012654"/>
            <a:ext cx="8421538" cy="3046988"/>
          </a:xfrm>
          <a:prstGeom prst="rect">
            <a:avLst/>
          </a:prstGeom>
          <a:noFill/>
        </p:spPr>
        <p:txBody>
          <a:bodyPr wrap="square">
            <a:spAutoFit/>
          </a:bodyPr>
          <a:lstStyle/>
          <a:p>
            <a:r>
              <a:rPr lang="zh-CN" altLang="en-US" sz="1600" dirty="0"/>
              <a:t>    小陈，自幼父母双亡，在乡亲们的照料下长大，好不容易考上了大学。为了报答乡亲们的恩情，他在大学选择学蔬菜种植专业，常扎在学校的实验菜地里流连忘返，休息日常在图书馆、阅览室度过，很受老师赏识。他为了实现当个现代农民，用“现代”改变家乡面貌的愿望，还选修了几门经营管理方面的课程。</a:t>
            </a:r>
            <a:endParaRPr lang="en-US" altLang="zh-CN" sz="1600" dirty="0"/>
          </a:p>
          <a:p>
            <a:r>
              <a:rPr lang="zh-CN" altLang="en-US" sz="1600" dirty="0"/>
              <a:t>   毕业后，两手空空的他跟着一位在城里打工多年的乡亲进了城，在一家大型超市蔬菜部打工。除了想存点钱，他更想认真思索一下怎样搞现代农业。小陈发现环保蔬菜很受都市人欢迎，就有了环保蔬菜规模经营的想法。自家的土地十分有限，小陈就想到了村南水塘，这水塘面积不小，四周的残枝败叶、人畜粪尿被雨水冲到水塘里，发出阵阵恶臭，他凭借在学校学到的知识，知道这水塘虽然看着肮脏，其实里面蕴藏着丰富的农家肥料，他把水塘里的水样带到城里，经过老师介绍，送到水环境研究所请老师的朋友帮忙检测。</a:t>
            </a:r>
            <a:endParaRPr lang="en-US" altLang="zh-CN" sz="1600" dirty="0"/>
          </a:p>
          <a:p>
            <a:r>
              <a:rPr lang="en-US" altLang="zh-CN" sz="1600" dirty="0"/>
              <a:t>   </a:t>
            </a:r>
            <a:r>
              <a:rPr lang="zh-CN" altLang="en-US" sz="1600" dirty="0"/>
              <a:t>检测结果证明小陈的想法是正确的：水中磷、氮含量丰富，重金属含量符合栽培无公害蔬菜标准，他带着省吃俭用存下的钱回到家乡，承包了人见人烦的池塘，开始了创业之路。</a:t>
            </a:r>
            <a:endParaRPr lang="en-US" altLang="zh-CN" sz="1600" dirty="0"/>
          </a:p>
        </p:txBody>
      </p:sp>
      <p:cxnSp>
        <p:nvCxnSpPr>
          <p:cNvPr id="12" name="直接连接符 11"/>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43"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36" name="文本框 35"/>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317240" y="670385"/>
            <a:ext cx="8576034" cy="4031873"/>
          </a:xfrm>
          <a:prstGeom prst="rect">
            <a:avLst/>
          </a:prstGeom>
          <a:noFill/>
        </p:spPr>
        <p:txBody>
          <a:bodyPr wrap="square">
            <a:spAutoFit/>
          </a:bodyPr>
          <a:lstStyle/>
          <a:p>
            <a:r>
              <a:rPr lang="zh-CN" altLang="en-US" sz="1600" dirty="0"/>
              <a:t>   水上蔬菜生产过程分两步，在陆地大棚里育秧，在水塘竹排上催长。小陈在乡亲们的帮助下，在自家地里搭上大棚，在水塘里铺上竹排，放上码着秧苗的竹篮。秧苗的根透过竹篮、竹排缝隙扎进水里。生产周期短的菠菜、空心菜、芹菜之类的叶菜，</a:t>
            </a:r>
            <a:r>
              <a:rPr lang="en-US" altLang="zh-CN" sz="1600" dirty="0"/>
              <a:t>15</a:t>
            </a:r>
            <a:r>
              <a:rPr lang="zh-CN" altLang="en-US" sz="1600" dirty="0"/>
              <a:t>天左右就可以采收。</a:t>
            </a:r>
            <a:endParaRPr lang="en-US" altLang="zh-CN" sz="1600" dirty="0"/>
          </a:p>
          <a:p>
            <a:r>
              <a:rPr lang="en-US" altLang="zh-CN" sz="1600" dirty="0"/>
              <a:t>   </a:t>
            </a:r>
            <a:r>
              <a:rPr lang="zh-CN" altLang="en-US" sz="1600" dirty="0"/>
              <a:t>小陈把水塘划分成几片，错开时间催长，做到每天都能有鲜菜上市。第一批水上蔬菜送到城里，由于颜色稍浅，几乎无人问津。小陈想起帮人搞推销送试用品的经历，就把菜赠送给多家高档餐馆，宣传水上蔬菜的特点，留下自己的联系方式。第二天，打来了十几个电话，说他的蔬菜口味纯正、清香，要进货。他又邀请批发市场的菜贩参观自己的池塘，让他们大开眼界。通过他们口口相传，无公害蔬菜在市里打开了市场。</a:t>
            </a:r>
            <a:endParaRPr lang="en-US" altLang="zh-CN" sz="1600" dirty="0"/>
          </a:p>
          <a:p>
            <a:r>
              <a:rPr lang="en-US" altLang="zh-CN" sz="1600" dirty="0"/>
              <a:t>   </a:t>
            </a:r>
            <a:r>
              <a:rPr lang="zh-CN" altLang="en-US" sz="1600" dirty="0"/>
              <a:t>正值筹办北京奥运会时，学生时代就爱关注动态的他，得知“奥运”蔬菜不能含兴奋剂成分，对农药残留有严格要求</a:t>
            </a:r>
            <a:r>
              <a:rPr lang="en-US" altLang="zh-CN" sz="1600" dirty="0"/>
              <a:t>……</a:t>
            </a:r>
            <a:r>
              <a:rPr lang="zh-CN" altLang="en-US" sz="1600" dirty="0"/>
              <a:t>有经营意识的小陈想：我的水上蔬菜应该可以进入奥运会！经过努力，他的水上蔬菜被北京奥组委指定为奥运会备选食品，使他的蔬菜在更大范围里扬了名。随着生产规模的扩大，小陈成了名副其实的百万富翁。他为村里修路、建标准化小学，回报了乡亲。</a:t>
            </a:r>
            <a:endParaRPr lang="en-US" altLang="zh-CN" sz="1600" dirty="0"/>
          </a:p>
          <a:p>
            <a:r>
              <a:rPr lang="zh-CN" altLang="en-US" sz="1600" dirty="0"/>
              <a:t>     每个人的成长和发展都与环境息息相关，环境是个人职业生涯发展的外部约束条件，虽然有时候我们无法政变，但可以结合自身情况，联系自己所处的周围环境，寻找发展的机遇。</a:t>
            </a:r>
            <a:endParaRPr lang="en-US" altLang="zh-CN" sz="1600" dirty="0">
              <a:latin typeface="楷体" panose="02010609060101010101" pitchFamily="2" charset="-122"/>
              <a:ea typeface="楷体" panose="02010609060101010101" pitchFamily="2" charset="-122"/>
            </a:endParaRPr>
          </a:p>
          <a:p>
            <a:endParaRPr lang="en-US" altLang="zh-CN" sz="1600" dirty="0">
              <a:latin typeface="楷体" panose="02010609060101010101" pitchFamily="2" charset="-122"/>
              <a:ea typeface="楷体" panose="02010609060101010101" pitchFamily="2" charset="-122"/>
            </a:endParaRPr>
          </a:p>
        </p:txBody>
      </p:sp>
      <p:cxnSp>
        <p:nvCxnSpPr>
          <p:cNvPr id="12" name="直接连接符 11"/>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24192" y="1695543"/>
            <a:ext cx="7906412" cy="1994457"/>
          </a:xfrm>
          <a:prstGeom prst="rect">
            <a:avLst/>
          </a:prstGeom>
          <a:noFill/>
        </p:spPr>
        <p:txBody>
          <a:bodyPr wrap="square">
            <a:spAutoFit/>
          </a:bodyPr>
          <a:lstStyle/>
          <a:p>
            <a:pPr>
              <a:lnSpc>
                <a:spcPct val="150000"/>
              </a:lnSpc>
            </a:pPr>
            <a:r>
              <a:rPr lang="zh-CN" altLang="en-US" sz="1400" dirty="0"/>
              <a:t>对择业者来说，职业生涯是在特定的行业中进行的，</a:t>
            </a:r>
            <a:r>
              <a:rPr lang="zh-CN" altLang="en-US" sz="1400" dirty="0">
                <a:solidFill>
                  <a:schemeClr val="accent1"/>
                </a:solidFill>
              </a:rPr>
              <a:t>选对了行业，对事业发展事半功倍，选错了行业则事倍功半。</a:t>
            </a:r>
            <a:r>
              <a:rPr lang="zh-CN" altLang="en-US" sz="1400" dirty="0"/>
              <a:t>行业环境分析是对将来想从事的目标行业的环境进行分析，分析的内容包括行业发展现状、国际国内重大事件对该行业的影响、目前行业优势与问题所在、行业发展前景预测等。</a:t>
            </a:r>
            <a:endParaRPr lang="en-US" altLang="zh-CN" sz="1400" dirty="0"/>
          </a:p>
          <a:p>
            <a:pPr>
              <a:lnSpc>
                <a:spcPct val="150000"/>
              </a:lnSpc>
            </a:pPr>
            <a:r>
              <a:rPr lang="zh-CN" altLang="en-US" sz="1400" dirty="0">
                <a:solidFill>
                  <a:schemeClr val="accent2"/>
                </a:solidFill>
              </a:rPr>
              <a:t>行业是有生命周期的，主要包括四个发展阶段：幼稚期</a:t>
            </a:r>
            <a:r>
              <a:rPr lang="zh-CN" altLang="en-US" sz="1400" dirty="0"/>
              <a:t>、</a:t>
            </a:r>
            <a:r>
              <a:rPr lang="zh-CN" altLang="en-US" sz="1400" dirty="0">
                <a:solidFill>
                  <a:schemeClr val="accent2"/>
                </a:solidFill>
              </a:rPr>
              <a:t>成长期、成熟期、衰退期</a:t>
            </a:r>
            <a:r>
              <a:rPr lang="zh-CN" altLang="en-US" sz="1400" dirty="0"/>
              <a:t>。科学技术的飞速发展会使某些行业如同夕阳坠落，逐渐萎缩、消亡，更会使许多极具发展前途的朝阳行业不断出现、发展起来。对行业进行选择时，要尽量选择有前景、发展空间较大的行业。</a:t>
            </a:r>
            <a:r>
              <a:rPr lang="en-US" altLang="zh-CN" sz="1400" dirty="0"/>
              <a:t>-</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952162" y="1213918"/>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（三）行业环境</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272555" y="252156"/>
            <a:ext cx="21242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二、环境因素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14984" y="1212669"/>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3" name="任意多边形: 形状 12"/>
          <p:cNvSpPr/>
          <p:nvPr/>
        </p:nvSpPr>
        <p:spPr bwMode="auto">
          <a:xfrm>
            <a:off x="487697" y="1331097"/>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78456" cy="414020"/>
          </a:xfrm>
          <a:prstGeom prst="rect">
            <a:avLst/>
          </a:prstGeom>
          <a:noFill/>
        </p:spPr>
        <p:txBody>
          <a:bodyPr wrap="square" rtlCol="0">
            <a:spAutoFit/>
          </a:bodyPr>
          <a:p>
            <a:r>
              <a:rPr lang="zh-CN" altLang="en-US" sz="2100" b="1">
                <a:hlinkClick r:id="rId2" action="ppaction://hlinkfile"/>
              </a:rPr>
              <a:t>关于高职学生职业生涯规划教育的思考</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MH_Other_1"/>
          <p:cNvSpPr>
            <a:spLocks noChangeAspect="1"/>
          </p:cNvSpPr>
          <p:nvPr>
            <p:custDataLst>
              <p:tags r:id="rId1"/>
            </p:custDataLst>
          </p:nvPr>
        </p:nvSpPr>
        <p:spPr>
          <a:xfrm>
            <a:off x="4251125" y="1028222"/>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a:spLocks noChangeAspect="1"/>
          </p:cNvSpPr>
          <p:nvPr>
            <p:custDataLst>
              <p:tags r:id="rId2"/>
            </p:custDataLst>
          </p:nvPr>
        </p:nvSpPr>
        <p:spPr>
          <a:xfrm>
            <a:off x="4251125" y="1744404"/>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a:spLocks noChangeAspect="1"/>
          </p:cNvSpPr>
          <p:nvPr>
            <p:custDataLst>
              <p:tags r:id="rId3"/>
            </p:custDataLst>
          </p:nvPr>
        </p:nvSpPr>
        <p:spPr>
          <a:xfrm>
            <a:off x="4251125" y="2460587"/>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4"/>
          <p:cNvSpPr>
            <a:spLocks noChangeAspect="1"/>
          </p:cNvSpPr>
          <p:nvPr>
            <p:custDataLst>
              <p:tags r:id="rId4"/>
            </p:custDataLst>
          </p:nvPr>
        </p:nvSpPr>
        <p:spPr>
          <a:xfrm>
            <a:off x="4251125" y="3176769"/>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5"/>
            </p:custDataLst>
          </p:nvPr>
        </p:nvSpPr>
        <p:spPr>
          <a:xfrm>
            <a:off x="4932834" y="1145782"/>
            <a:ext cx="2999116" cy="276999"/>
          </a:xfrm>
          <a:prstGeom prst="rect">
            <a:avLst/>
          </a:prstGeom>
        </p:spPr>
        <p:txBody>
          <a:bodyPr wrap="square" lIns="0" tIns="0" rIns="0" bIns="0" anchor="ctr">
            <a:spAutoFit/>
          </a:bodyPr>
          <a:lstStyle/>
          <a:p>
            <a:r>
              <a:rPr lang="zh-CN" altLang="en-US" b="1" dirty="0">
                <a:latin typeface="微软雅黑" panose="020B0503020204020204" pitchFamily="34" charset="-122"/>
                <a:ea typeface="微软雅黑" panose="020B0503020204020204" pitchFamily="34" charset="-122"/>
              </a:rPr>
              <a:t>制订职业生涯规划的影响因素</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MH_Text_2"/>
          <p:cNvSpPr/>
          <p:nvPr>
            <p:custDataLst>
              <p:tags r:id="rId6"/>
            </p:custDataLst>
          </p:nvPr>
        </p:nvSpPr>
        <p:spPr>
          <a:xfrm>
            <a:off x="4932834" y="1723466"/>
            <a:ext cx="3647188" cy="553998"/>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制订职业生涯规划的依据、原则和步骤</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MH_Text_3"/>
          <p:cNvSpPr/>
          <p:nvPr>
            <p:custDataLst>
              <p:tags r:id="rId7"/>
            </p:custDataLst>
          </p:nvPr>
        </p:nvSpPr>
        <p:spPr>
          <a:xfrm>
            <a:off x="4953662" y="2572544"/>
            <a:ext cx="407923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职业生涯目标的设定</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MH_Text_4"/>
          <p:cNvSpPr/>
          <p:nvPr>
            <p:custDataLst>
              <p:tags r:id="rId8"/>
            </p:custDataLst>
          </p:nvPr>
        </p:nvSpPr>
        <p:spPr>
          <a:xfrm>
            <a:off x="4932835" y="3294330"/>
            <a:ext cx="371919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制作职业生涯规划书</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MH_Others_1"/>
          <p:cNvSpPr txBox="1"/>
          <p:nvPr>
            <p:custDataLst>
              <p:tags r:id="rId9"/>
            </p:custDataLst>
          </p:nvPr>
        </p:nvSpPr>
        <p:spPr>
          <a:xfrm>
            <a:off x="1836494" y="2074715"/>
            <a:ext cx="2044019" cy="723403"/>
          </a:xfrm>
          <a:prstGeom prst="rect">
            <a:avLst/>
          </a:prstGeom>
          <a:noFill/>
        </p:spPr>
        <p:txBody>
          <a:bodyPr vert="horz" wrap="square" lIns="0" tIns="0" rIns="0" bIns="0" rtlCol="0" anchor="ctr" anchorCtr="0">
            <a:spAutoFit/>
          </a:bodyPr>
          <a:lstStyle/>
          <a:p>
            <a:pPr algn="ctr"/>
            <a:r>
              <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Others_2"/>
          <p:cNvSpPr txBox="1"/>
          <p:nvPr>
            <p:custDataLst>
              <p:tags r:id="rId10"/>
            </p:custDataLst>
          </p:nvPr>
        </p:nvSpPr>
        <p:spPr>
          <a:xfrm>
            <a:off x="1846815" y="2797623"/>
            <a:ext cx="2023371" cy="307777"/>
          </a:xfrm>
          <a:prstGeom prst="rect">
            <a:avLst/>
          </a:prstGeom>
          <a:noFill/>
        </p:spPr>
        <p:txBody>
          <a:bodyPr wrap="square" lIns="0" tIns="0" rIns="0" bIns="0">
            <a:spAutoFit/>
          </a:bodyPr>
          <a:lstStyle/>
          <a:p>
            <a:pPr algn="ctr">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灯片编号占位符 1"/>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3" name="MH_Other_3"/>
          <p:cNvSpPr>
            <a:spLocks noChangeAspect="1"/>
          </p:cNvSpPr>
          <p:nvPr>
            <p:custDataLst>
              <p:tags r:id="rId11"/>
            </p:custDataLst>
          </p:nvPr>
        </p:nvSpPr>
        <p:spPr>
          <a:xfrm>
            <a:off x="4251123" y="3823136"/>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5</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Text_3"/>
          <p:cNvSpPr/>
          <p:nvPr>
            <p:custDataLst>
              <p:tags r:id="rId12"/>
            </p:custDataLst>
          </p:nvPr>
        </p:nvSpPr>
        <p:spPr>
          <a:xfrm>
            <a:off x="4932834" y="3940696"/>
            <a:ext cx="407923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职业生涯规划的评估与调整</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by="(-#ppt_w*2)" calcmode="lin" valueType="num">
                                      <p:cBhvr rctx="PPT">
                                        <p:cTn id="13" dur="500" autoRev="1" fill="hold">
                                          <p:stCondLst>
                                            <p:cond delay="0"/>
                                          </p:stCondLst>
                                        </p:cTn>
                                        <p:tgtEl>
                                          <p:spTgt spid="26"/>
                                        </p:tgtEl>
                                        <p:attrNameLst>
                                          <p:attrName>ppt_w</p:attrName>
                                        </p:attrNameLst>
                                      </p:cBhvr>
                                    </p:anim>
                                    <p:anim by="(#ppt_w*0.50)" calcmode="lin" valueType="num">
                                      <p:cBhvr>
                                        <p:cTn id="14" dur="500" decel="50000" autoRev="1" fill="hold">
                                          <p:stCondLst>
                                            <p:cond delay="0"/>
                                          </p:stCondLst>
                                        </p:cTn>
                                        <p:tgtEl>
                                          <p:spTgt spid="26"/>
                                        </p:tgtEl>
                                        <p:attrNameLst>
                                          <p:attrName>ppt_x</p:attrName>
                                        </p:attrNameLst>
                                      </p:cBhvr>
                                    </p:anim>
                                    <p:anim from="(-#ppt_h/2)" to="(#ppt_y)" calcmode="lin" valueType="num">
                                      <p:cBhvr>
                                        <p:cTn id="15" dur="1000" fill="hold">
                                          <p:stCondLst>
                                            <p:cond delay="0"/>
                                          </p:stCondLst>
                                        </p:cTn>
                                        <p:tgtEl>
                                          <p:spTgt spid="26"/>
                                        </p:tgtEl>
                                        <p:attrNameLst>
                                          <p:attrName>ppt_y</p:attrName>
                                        </p:attrNameLst>
                                      </p:cBhvr>
                                    </p:anim>
                                    <p:animRot by="21600000">
                                      <p:cBhvr>
                                        <p:cTn id="16" dur="1000" fill="hold">
                                          <p:stCondLst>
                                            <p:cond delay="0"/>
                                          </p:stCondLst>
                                        </p:cTn>
                                        <p:tgtEl>
                                          <p:spTgt spid="2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0-#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0-#ppt_w/2"/>
                                          </p:val>
                                        </p:tav>
                                        <p:tav tm="100000">
                                          <p:val>
                                            <p:strVal val="#ppt_x"/>
                                          </p:val>
                                        </p:tav>
                                      </p:tavLst>
                                    </p:anim>
                                    <p:anim calcmode="lin" valueType="num">
                                      <p:cBhvr additive="base">
                                        <p:cTn id="56"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0-#ppt_w/2"/>
                                          </p:val>
                                        </p:tav>
                                        <p:tav tm="100000">
                                          <p:val>
                                            <p:strVal val="#ppt_x"/>
                                          </p:val>
                                        </p:tav>
                                      </p:tavLst>
                                    </p:anim>
                                    <p:anim calcmode="lin" valueType="num">
                                      <p:cBhvr additive="base">
                                        <p:cTn id="62" dur="500" fill="hold"/>
                                        <p:tgtEl>
                                          <p:spTgt spid="1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0-#ppt_w/2"/>
                                          </p:val>
                                        </p:tav>
                                        <p:tav tm="100000">
                                          <p:val>
                                            <p:strVal val="#ppt_x"/>
                                          </p:val>
                                        </p:tav>
                                      </p:tavLst>
                                    </p:anim>
                                    <p:anim calcmode="lin" valueType="num">
                                      <p:cBhvr additive="base">
                                        <p:cTn id="66"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4" grpId="0" animBg="1"/>
      <p:bldP spid="16" grpId="0" animBg="1"/>
      <p:bldP spid="10" grpId="0" animBg="1"/>
      <p:bldP spid="20" grpId="0"/>
      <p:bldP spid="21" grpId="0"/>
      <p:bldP spid="22" grpId="0"/>
      <p:bldP spid="23" grpId="0"/>
      <p:bldP spid="25" grpId="0"/>
      <p:bldP spid="26" grpId="0"/>
      <p:bldP spid="13"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80306" y="0"/>
            <a:ext cx="9138701" cy="5145088"/>
          </a:xfrm>
          <a:prstGeom prst="rect">
            <a:avLst/>
          </a:prstGeom>
        </p:spPr>
      </p:pic>
      <p:sp>
        <p:nvSpPr>
          <p:cNvPr id="26" name="矩形 25"/>
          <p:cNvSpPr/>
          <p:nvPr/>
        </p:nvSpPr>
        <p:spPr>
          <a:xfrm>
            <a:off x="2556570" y="1780456"/>
            <a:ext cx="2808035" cy="1385379"/>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制订职业生涯规划的依据、原则和步骤</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02</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750880"/>
            <a:ext cx="7560840" cy="1657698"/>
          </a:xfrm>
          <a:prstGeom prst="rect">
            <a:avLst/>
          </a:prstGeom>
          <a:noFill/>
        </p:spPr>
        <p:txBody>
          <a:bodyPr wrap="square">
            <a:spAutoFit/>
          </a:bodyPr>
          <a:lstStyle/>
          <a:p>
            <a:pPr>
              <a:lnSpc>
                <a:spcPct val="150000"/>
              </a:lnSpc>
            </a:pPr>
            <a:r>
              <a:rPr lang="zh-CN" altLang="en-US" sz="1400" dirty="0"/>
              <a:t> 对职业自我进行充分的认识分析，从而保证在进行职业生涯设计时能够择己所爱，择己所长，在自己喜欢又擅长的方面进行职业发展。评价过高、不切合实际、过低都会造成遗憾。</a:t>
            </a:r>
            <a:endParaRPr lang="en-US" altLang="zh-CN" sz="1400" dirty="0"/>
          </a:p>
          <a:p>
            <a:pPr>
              <a:lnSpc>
                <a:spcPct val="150000"/>
              </a:lnSpc>
            </a:pPr>
            <a:r>
              <a:rPr lang="zh-CN" altLang="en-US" sz="1400" dirty="0"/>
              <a:t>根据社会需要，结合自己所学专业、学习成绩和特长来实事求是地选择职业，不要一味地选择那些经济效益好、社会竞争激烈的热门单位。</a:t>
            </a:r>
            <a:r>
              <a:rPr lang="zh-CN" altLang="en-US" sz="1400" b="1" dirty="0">
                <a:solidFill>
                  <a:schemeClr val="accent2"/>
                </a:solidFill>
              </a:rPr>
              <a:t>关键是看自己能干什么，单位需要什么样的人才，找到最能发挥自己特长、实现自我价值的位置。</a:t>
            </a:r>
            <a:endParaRPr lang="en-US" altLang="zh-CN" sz="1400" b="1" dirty="0">
              <a:solidFill>
                <a:schemeClr val="accent2"/>
              </a:solidFill>
              <a:latin typeface="楷体" panose="02010609060101010101" pitchFamily="2" charset="-122"/>
              <a:ea typeface="楷体" panose="02010609060101010101" pitchFamily="2" charset="-122"/>
            </a:endParaRPr>
          </a:p>
        </p:txBody>
      </p:sp>
      <p:sp>
        <p:nvSpPr>
          <p:cNvPr id="8" name="文本框 7"/>
          <p:cNvSpPr txBox="1"/>
          <p:nvPr/>
        </p:nvSpPr>
        <p:spPr>
          <a:xfrm>
            <a:off x="931594" y="1289215"/>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（一）了解自己，科学评价自我</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836490" y="262138"/>
            <a:ext cx="49685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一、制订职业生涯规划的基本依据</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14" presetClass="entr" presetSubtype="1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62644" y="1797302"/>
            <a:ext cx="7670683" cy="1142620"/>
          </a:xfrm>
          <a:prstGeom prst="rect">
            <a:avLst/>
          </a:prstGeom>
          <a:noFill/>
        </p:spPr>
        <p:txBody>
          <a:bodyPr wrap="square">
            <a:spAutoFit/>
          </a:bodyPr>
          <a:lstStyle/>
          <a:p>
            <a:pPr>
              <a:lnSpc>
                <a:spcPct val="150000"/>
              </a:lnSpc>
            </a:pPr>
            <a:r>
              <a:rPr lang="zh-CN" altLang="en-US" sz="1600" dirty="0"/>
              <a:t> 科学探索职业，把个人追求与社会发展有机结合，了解个人比较喜欢又擅长的方向有哪些职业可以选择，有哪些职业具有优势和竞争力，或者具有良好的发展潜力。在有竞争优势或有较大把握形成竞争优势的方向发展职业。</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1044402" y="1397192"/>
            <a:ext cx="4582550" cy="39878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了解职业，科学探索职业</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908498" y="251805"/>
            <a:ext cx="48245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一、制订职业生涯规划的基本依据</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343723" y="1323167"/>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512261" y="1473067"/>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1" presetClass="entr" presetSubtype="1"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2000"/>
                                        <p:tgtEl>
                                          <p:spTgt spid="13"/>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2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71208" y="1858822"/>
            <a:ext cx="7850989" cy="2304029"/>
          </a:xfrm>
          <a:prstGeom prst="rect">
            <a:avLst/>
          </a:prstGeom>
          <a:noFill/>
        </p:spPr>
        <p:txBody>
          <a:bodyPr wrap="square">
            <a:spAutoFit/>
          </a:bodyPr>
          <a:lstStyle/>
          <a:p>
            <a:pPr>
              <a:lnSpc>
                <a:spcPct val="150000"/>
              </a:lnSpc>
            </a:pPr>
            <a:r>
              <a:rPr lang="zh-CN" altLang="en-US" sz="1400" dirty="0"/>
              <a:t> </a:t>
            </a:r>
            <a:r>
              <a:rPr lang="zh-CN" altLang="en-US" sz="1400" dirty="0">
                <a:solidFill>
                  <a:schemeClr val="accent1"/>
                </a:solidFill>
              </a:rPr>
              <a:t>科学定位职业发展，就是定期将个人的职业发展放在社会发展的大环境中评估分析，确保职业不断处在良好的状态中。</a:t>
            </a:r>
            <a:r>
              <a:rPr lang="zh-CN" altLang="en-US" sz="1400" dirty="0"/>
              <a:t>个人和职业都是在社会大环境中生存、发展，不断变化着的。保证做好眼前的事是应该的，但却是不够的。必须根据社会发展的大趋势，不断充实自己，调整自己，不断对职业的新变化、新要求有所了解、有所准备、有所适应。职业生涯设计的过程就是个体探索自我、科学决策、统筹规划的过程。</a:t>
            </a:r>
            <a:endParaRPr lang="en-US" altLang="zh-CN" sz="1400" dirty="0"/>
          </a:p>
          <a:p>
            <a:pPr>
              <a:lnSpc>
                <a:spcPct val="150000"/>
              </a:lnSpc>
            </a:pPr>
            <a:r>
              <a:rPr lang="zh-CN" altLang="en-US" sz="1400" dirty="0">
                <a:solidFill>
                  <a:schemeClr val="accent2"/>
                </a:solidFill>
              </a:rPr>
              <a:t>正确的职业生涯设计能使一个人走向成功，不正确的职业生涯设计也可能使一个人误入歧途。</a:t>
            </a:r>
            <a:r>
              <a:rPr lang="zh-CN" altLang="en-US" sz="1400" dirty="0"/>
              <a:t>为了正确进行职业生涯设计，还必须遵循一些原则和方法，选择恰当的策略。</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976837" y="1418430"/>
            <a:ext cx="6183802"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（三）了解社会的发展趋势，科学定位职业发展前景</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23391" y="1336995"/>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12" name="文本框 11"/>
          <p:cNvSpPr txBox="1"/>
          <p:nvPr/>
        </p:nvSpPr>
        <p:spPr>
          <a:xfrm>
            <a:off x="1908498" y="251805"/>
            <a:ext cx="48245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一、制订职业生涯规划的基本依据</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1000"/>
                                        <p:tgtEl>
                                          <p:spTgt spid="59"/>
                                        </p:tgtEl>
                                      </p:cBhvr>
                                    </p:animEffect>
                                    <p:anim calcmode="lin" valueType="num">
                                      <p:cBhvr>
                                        <p:cTn id="25" dur="1000" fill="hold"/>
                                        <p:tgtEl>
                                          <p:spTgt spid="59"/>
                                        </p:tgtEl>
                                        <p:attrNameLst>
                                          <p:attrName>ppt_x</p:attrName>
                                        </p:attrNameLst>
                                      </p:cBhvr>
                                      <p:tavLst>
                                        <p:tav tm="0">
                                          <p:val>
                                            <p:strVal val="#ppt_x"/>
                                          </p:val>
                                        </p:tav>
                                        <p:tav tm="100000">
                                          <p:val>
                                            <p:strVal val="#ppt_x"/>
                                          </p:val>
                                        </p:tav>
                                      </p:tavLst>
                                    </p:anim>
                                    <p:anim calcmode="lin" valueType="num">
                                      <p:cBhvr>
                                        <p:cTn id="2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64"/>
          <p:cNvGrpSpPr/>
          <p:nvPr/>
        </p:nvGrpSpPr>
        <p:grpSpPr>
          <a:xfrm>
            <a:off x="1928032" y="3266715"/>
            <a:ext cx="101962" cy="356848"/>
            <a:chOff x="2752726" y="4344988"/>
            <a:chExt cx="184150" cy="644525"/>
          </a:xfrm>
          <a:solidFill>
            <a:schemeClr val="accent1"/>
          </a:solidFill>
        </p:grpSpPr>
        <p:sp>
          <p:nvSpPr>
            <p:cNvPr id="66" name="Freeform 101"/>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7" name="Freeform 102"/>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8" name="Freeform 103"/>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9" name="Freeform 104"/>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4" name="组合 69"/>
          <p:cNvGrpSpPr/>
          <p:nvPr/>
        </p:nvGrpSpPr>
        <p:grpSpPr>
          <a:xfrm>
            <a:off x="1590503" y="3591042"/>
            <a:ext cx="783174" cy="853445"/>
            <a:chOff x="2143126" y="4930775"/>
            <a:chExt cx="1414463" cy="1541463"/>
          </a:xfrm>
          <a:solidFill>
            <a:schemeClr val="tx2"/>
          </a:solidFill>
        </p:grpSpPr>
        <p:sp>
          <p:nvSpPr>
            <p:cNvPr id="71" name="Freeform 5"/>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2" name="Freeform 6"/>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3" name="Freeform 7"/>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4" name="Freeform 8"/>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5" name="Freeform 9"/>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6" name="Freeform 10"/>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7" name="Freeform 11"/>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8" name="Freeform 12"/>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9" name="Freeform 13"/>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0" name="Freeform 14"/>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1" name="Freeform 15"/>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2" name="Freeform 16"/>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3" name="Freeform 17"/>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4" name="Freeform 18"/>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3" name="Freeform 19"/>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4" name="Freeform 20"/>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5" name="Freeform 21"/>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6" name="Freeform 22"/>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7" name="Freeform 23"/>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8" name="Freeform 24"/>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9" name="Freeform 25"/>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00" name="Freeform 26"/>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7" name="Freeform 27"/>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8" name="Freeform 28"/>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9" name="Freeform 29"/>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0" name="Freeform 30"/>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1" name="Freeform 31"/>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2" name="Freeform 32"/>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4" name="Freeform 33"/>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5" name="Freeform 34"/>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9" name="Freeform 35"/>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0" name="Freeform 36"/>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9" name="Freeform 37"/>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0" name="Freeform 38"/>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2" name="Freeform 39"/>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3" name="Freeform 40"/>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4" name="Freeform 41"/>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5" name="Freeform 42"/>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6" name="Freeform 43"/>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7" name="Freeform 44"/>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8" name="Freeform 45"/>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9" name="Freeform 46"/>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1" name="Freeform 47"/>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2" name="Freeform 48"/>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3" name="Freeform 49"/>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4" name="Freeform 50"/>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5" name="Freeform 51"/>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6" name="Freeform 52"/>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7" name="Freeform 53"/>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8" name="Freeform 54"/>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9" name="Freeform 55"/>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0" name="Freeform 56"/>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1" name="Freeform 57"/>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2" name="Freeform 58"/>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3" name="Freeform 59"/>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4" name="Freeform 60"/>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5" name="Freeform 61"/>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6" name="Freeform 62"/>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7" name="Freeform 63"/>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8" name="Freeform 64"/>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9" name="Freeform 65"/>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0" name="Freeform 66"/>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1" name="Freeform 67"/>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2" name="Freeform 68"/>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3" name="Freeform 69"/>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4" name="Freeform 70"/>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5" name="Freeform 71"/>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6" name="Freeform 72"/>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7" name="Freeform 73"/>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8" name="Freeform 74"/>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9" name="Freeform 75"/>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0" name="Freeform 76"/>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1" name="Freeform 77"/>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2" name="Freeform 78"/>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3" name="Freeform 79"/>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4" name="Freeform 80"/>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5" name="Freeform 81"/>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6" name="Freeform 82"/>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7" name="Freeform 83"/>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8" name="Freeform 84"/>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9" name="Freeform 85"/>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0" name="Freeform 86"/>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1" name="Freeform 87"/>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2" name="Freeform 88"/>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3" name="Freeform 89"/>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4" name="Freeform 90"/>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5" name="Freeform 91"/>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6" name="Freeform 92"/>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7" name="Freeform 93"/>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8" name="Freeform 94"/>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9" name="Freeform 95"/>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0" name="Freeform 96"/>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1" name="Freeform 97"/>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2" name="Freeform 98"/>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3" name="Freeform 99"/>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4" name="Freeform 100"/>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5" name="Freeform 108"/>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grpSp>
      <p:grpSp>
        <p:nvGrpSpPr>
          <p:cNvPr id="5" name="组合 215"/>
          <p:cNvGrpSpPr/>
          <p:nvPr/>
        </p:nvGrpSpPr>
        <p:grpSpPr>
          <a:xfrm>
            <a:off x="1819039" y="3264078"/>
            <a:ext cx="112509" cy="333117"/>
            <a:chOff x="2555876" y="4340225"/>
            <a:chExt cx="203200" cy="601663"/>
          </a:xfrm>
          <a:solidFill>
            <a:schemeClr val="accent1"/>
          </a:solidFill>
        </p:grpSpPr>
        <p:sp>
          <p:nvSpPr>
            <p:cNvPr id="217" name="Freeform 105"/>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8" name="Freeform 106"/>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9" name="Freeform 107"/>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0" name="Freeform 109"/>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6" name="组合 220"/>
          <p:cNvGrpSpPr/>
          <p:nvPr/>
        </p:nvGrpSpPr>
        <p:grpSpPr>
          <a:xfrm>
            <a:off x="2075702" y="3267593"/>
            <a:ext cx="441250" cy="339270"/>
            <a:chOff x="3019426" y="4346575"/>
            <a:chExt cx="796925" cy="612776"/>
          </a:xfrm>
          <a:solidFill>
            <a:schemeClr val="accent1"/>
          </a:solidFill>
        </p:grpSpPr>
        <p:sp>
          <p:nvSpPr>
            <p:cNvPr id="222" name="Freeform 110"/>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3" name="Rectangle 111"/>
            <p:cNvSpPr>
              <a:spLocks noChangeArrowheads="1"/>
            </p:cNvSpPr>
            <p:nvPr/>
          </p:nvSpPr>
          <p:spPr bwMode="auto">
            <a:xfrm>
              <a:off x="3049588" y="4510088"/>
              <a:ext cx="22225" cy="2555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4" name="Freeform 112"/>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5" name="Freeform 113"/>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6" name="Freeform 114"/>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7" name="Freeform 115"/>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28" name="Freeform 116"/>
          <p:cNvSpPr>
            <a:spLocks noEditPoints="1"/>
          </p:cNvSpPr>
          <p:nvPr/>
        </p:nvSpPr>
        <p:spPr bwMode="auto">
          <a:xfrm>
            <a:off x="2635614" y="2089821"/>
            <a:ext cx="217109" cy="272470"/>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7" name="组合 228"/>
          <p:cNvGrpSpPr/>
          <p:nvPr/>
        </p:nvGrpSpPr>
        <p:grpSpPr>
          <a:xfrm>
            <a:off x="1069266" y="1997534"/>
            <a:ext cx="224141" cy="338390"/>
            <a:chOff x="1201738" y="2052638"/>
            <a:chExt cx="404813" cy="611188"/>
          </a:xfrm>
          <a:solidFill>
            <a:schemeClr val="accent1"/>
          </a:solidFill>
        </p:grpSpPr>
        <p:sp>
          <p:nvSpPr>
            <p:cNvPr id="230" name="Freeform 117"/>
            <p:cNvSpPr/>
            <p:nvPr/>
          </p:nvSpPr>
          <p:spPr bwMode="auto">
            <a:xfrm>
              <a:off x="1325563" y="2101850"/>
              <a:ext cx="139700" cy="139700"/>
            </a:xfrm>
            <a:custGeom>
              <a:avLst/>
              <a:gdLst>
                <a:gd name="T0" fmla="*/ 88 w 88"/>
                <a:gd name="T1" fmla="*/ 44 h 88"/>
                <a:gd name="T2" fmla="*/ 88 w 88"/>
                <a:gd name="T3" fmla="*/ 44 h 88"/>
                <a:gd name="T4" fmla="*/ 86 w 88"/>
                <a:gd name="T5" fmla="*/ 36 h 88"/>
                <a:gd name="T6" fmla="*/ 83 w 88"/>
                <a:gd name="T7" fmla="*/ 27 h 88"/>
                <a:gd name="T8" fmla="*/ 79 w 88"/>
                <a:gd name="T9" fmla="*/ 19 h 88"/>
                <a:gd name="T10" fmla="*/ 74 w 88"/>
                <a:gd name="T11" fmla="*/ 13 h 88"/>
                <a:gd name="T12" fmla="*/ 67 w 88"/>
                <a:gd name="T13" fmla="*/ 7 h 88"/>
                <a:gd name="T14" fmla="*/ 60 w 88"/>
                <a:gd name="T15" fmla="*/ 3 h 88"/>
                <a:gd name="T16" fmla="*/ 52 w 88"/>
                <a:gd name="T17" fmla="*/ 0 h 88"/>
                <a:gd name="T18" fmla="*/ 43 w 88"/>
                <a:gd name="T19" fmla="*/ 0 h 88"/>
                <a:gd name="T20" fmla="*/ 43 w 88"/>
                <a:gd name="T21" fmla="*/ 0 h 88"/>
                <a:gd name="T22" fmla="*/ 35 w 88"/>
                <a:gd name="T23" fmla="*/ 0 h 88"/>
                <a:gd name="T24" fmla="*/ 27 w 88"/>
                <a:gd name="T25" fmla="*/ 3 h 88"/>
                <a:gd name="T26" fmla="*/ 18 w 88"/>
                <a:gd name="T27" fmla="*/ 7 h 88"/>
                <a:gd name="T28" fmla="*/ 12 w 88"/>
                <a:gd name="T29" fmla="*/ 13 h 88"/>
                <a:gd name="T30" fmla="*/ 6 w 88"/>
                <a:gd name="T31" fmla="*/ 19 h 88"/>
                <a:gd name="T32" fmla="*/ 2 w 88"/>
                <a:gd name="T33" fmla="*/ 27 h 88"/>
                <a:gd name="T34" fmla="*/ 0 w 88"/>
                <a:gd name="T35" fmla="*/ 36 h 88"/>
                <a:gd name="T36" fmla="*/ 0 w 88"/>
                <a:gd name="T37" fmla="*/ 44 h 88"/>
                <a:gd name="T38" fmla="*/ 0 w 88"/>
                <a:gd name="T39" fmla="*/ 44 h 88"/>
                <a:gd name="T40" fmla="*/ 0 w 88"/>
                <a:gd name="T41" fmla="*/ 53 h 88"/>
                <a:gd name="T42" fmla="*/ 2 w 88"/>
                <a:gd name="T43" fmla="*/ 61 h 88"/>
                <a:gd name="T44" fmla="*/ 6 w 88"/>
                <a:gd name="T45" fmla="*/ 68 h 88"/>
                <a:gd name="T46" fmla="*/ 12 w 88"/>
                <a:gd name="T47" fmla="*/ 75 h 88"/>
                <a:gd name="T48" fmla="*/ 18 w 88"/>
                <a:gd name="T49" fmla="*/ 80 h 88"/>
                <a:gd name="T50" fmla="*/ 27 w 88"/>
                <a:gd name="T51" fmla="*/ 84 h 88"/>
                <a:gd name="T52" fmla="*/ 35 w 88"/>
                <a:gd name="T53" fmla="*/ 87 h 88"/>
                <a:gd name="T54" fmla="*/ 43 w 88"/>
                <a:gd name="T55" fmla="*/ 88 h 88"/>
                <a:gd name="T56" fmla="*/ 43 w 88"/>
                <a:gd name="T57" fmla="*/ 88 h 88"/>
                <a:gd name="T58" fmla="*/ 52 w 88"/>
                <a:gd name="T59" fmla="*/ 87 h 88"/>
                <a:gd name="T60" fmla="*/ 60 w 88"/>
                <a:gd name="T61" fmla="*/ 84 h 88"/>
                <a:gd name="T62" fmla="*/ 67 w 88"/>
                <a:gd name="T63" fmla="*/ 80 h 88"/>
                <a:gd name="T64" fmla="*/ 74 w 88"/>
                <a:gd name="T65" fmla="*/ 75 h 88"/>
                <a:gd name="T66" fmla="*/ 79 w 88"/>
                <a:gd name="T67" fmla="*/ 68 h 88"/>
                <a:gd name="T68" fmla="*/ 83 w 88"/>
                <a:gd name="T69" fmla="*/ 61 h 88"/>
                <a:gd name="T70" fmla="*/ 86 w 88"/>
                <a:gd name="T71" fmla="*/ 53 h 88"/>
                <a:gd name="T72" fmla="*/ 88 w 88"/>
                <a:gd name="T73" fmla="*/ 44 h 88"/>
                <a:gd name="T74" fmla="*/ 88 w 88"/>
                <a:gd name="T75"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8">
                  <a:moveTo>
                    <a:pt x="88" y="44"/>
                  </a:moveTo>
                  <a:lnTo>
                    <a:pt x="88" y="44"/>
                  </a:lnTo>
                  <a:lnTo>
                    <a:pt x="86" y="36"/>
                  </a:lnTo>
                  <a:lnTo>
                    <a:pt x="83" y="27"/>
                  </a:lnTo>
                  <a:lnTo>
                    <a:pt x="79" y="19"/>
                  </a:lnTo>
                  <a:lnTo>
                    <a:pt x="74" y="13"/>
                  </a:lnTo>
                  <a:lnTo>
                    <a:pt x="67" y="7"/>
                  </a:lnTo>
                  <a:lnTo>
                    <a:pt x="60" y="3"/>
                  </a:lnTo>
                  <a:lnTo>
                    <a:pt x="52" y="0"/>
                  </a:lnTo>
                  <a:lnTo>
                    <a:pt x="43" y="0"/>
                  </a:lnTo>
                  <a:lnTo>
                    <a:pt x="43" y="0"/>
                  </a:lnTo>
                  <a:lnTo>
                    <a:pt x="35" y="0"/>
                  </a:lnTo>
                  <a:lnTo>
                    <a:pt x="27" y="3"/>
                  </a:lnTo>
                  <a:lnTo>
                    <a:pt x="18" y="7"/>
                  </a:lnTo>
                  <a:lnTo>
                    <a:pt x="12" y="13"/>
                  </a:lnTo>
                  <a:lnTo>
                    <a:pt x="6" y="19"/>
                  </a:lnTo>
                  <a:lnTo>
                    <a:pt x="2" y="27"/>
                  </a:lnTo>
                  <a:lnTo>
                    <a:pt x="0" y="36"/>
                  </a:lnTo>
                  <a:lnTo>
                    <a:pt x="0" y="44"/>
                  </a:lnTo>
                  <a:lnTo>
                    <a:pt x="0" y="44"/>
                  </a:lnTo>
                  <a:lnTo>
                    <a:pt x="0" y="53"/>
                  </a:lnTo>
                  <a:lnTo>
                    <a:pt x="2" y="61"/>
                  </a:lnTo>
                  <a:lnTo>
                    <a:pt x="6" y="68"/>
                  </a:lnTo>
                  <a:lnTo>
                    <a:pt x="12" y="75"/>
                  </a:lnTo>
                  <a:lnTo>
                    <a:pt x="18" y="80"/>
                  </a:lnTo>
                  <a:lnTo>
                    <a:pt x="27" y="84"/>
                  </a:lnTo>
                  <a:lnTo>
                    <a:pt x="35" y="87"/>
                  </a:lnTo>
                  <a:lnTo>
                    <a:pt x="43" y="88"/>
                  </a:lnTo>
                  <a:lnTo>
                    <a:pt x="43" y="88"/>
                  </a:lnTo>
                  <a:lnTo>
                    <a:pt x="52" y="87"/>
                  </a:lnTo>
                  <a:lnTo>
                    <a:pt x="60" y="84"/>
                  </a:lnTo>
                  <a:lnTo>
                    <a:pt x="67" y="80"/>
                  </a:lnTo>
                  <a:lnTo>
                    <a:pt x="74" y="75"/>
                  </a:lnTo>
                  <a:lnTo>
                    <a:pt x="79" y="68"/>
                  </a:lnTo>
                  <a:lnTo>
                    <a:pt x="83" y="61"/>
                  </a:lnTo>
                  <a:lnTo>
                    <a:pt x="86" y="53"/>
                  </a:lnTo>
                  <a:lnTo>
                    <a:pt x="88" y="44"/>
                  </a:lnTo>
                  <a:lnTo>
                    <a:pt x="88" y="4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1" name="Freeform 118"/>
            <p:cNvSpPr/>
            <p:nvPr/>
          </p:nvSpPr>
          <p:spPr bwMode="auto">
            <a:xfrm>
              <a:off x="1201738" y="2205038"/>
              <a:ext cx="212725" cy="458788"/>
            </a:xfrm>
            <a:custGeom>
              <a:avLst/>
              <a:gdLst>
                <a:gd name="T0" fmla="*/ 134 w 134"/>
                <a:gd name="T1" fmla="*/ 7 h 289"/>
                <a:gd name="T2" fmla="*/ 134 w 134"/>
                <a:gd name="T3" fmla="*/ 7 h 289"/>
                <a:gd name="T4" fmla="*/ 88 w 134"/>
                <a:gd name="T5" fmla="*/ 129 h 289"/>
                <a:gd name="T6" fmla="*/ 42 w 134"/>
                <a:gd name="T7" fmla="*/ 248 h 289"/>
                <a:gd name="T8" fmla="*/ 42 w 134"/>
                <a:gd name="T9" fmla="*/ 248 h 289"/>
                <a:gd name="T10" fmla="*/ 22 w 134"/>
                <a:gd name="T11" fmla="*/ 268 h 289"/>
                <a:gd name="T12" fmla="*/ 8 w 134"/>
                <a:gd name="T13" fmla="*/ 282 h 289"/>
                <a:gd name="T14" fmla="*/ 3 w 134"/>
                <a:gd name="T15" fmla="*/ 286 h 289"/>
                <a:gd name="T16" fmla="*/ 0 w 134"/>
                <a:gd name="T17" fmla="*/ 289 h 289"/>
                <a:gd name="T18" fmla="*/ 0 w 134"/>
                <a:gd name="T19" fmla="*/ 289 h 289"/>
                <a:gd name="T20" fmla="*/ 3 w 134"/>
                <a:gd name="T21" fmla="*/ 275 h 289"/>
                <a:gd name="T22" fmla="*/ 15 w 134"/>
                <a:gd name="T23" fmla="*/ 243 h 289"/>
                <a:gd name="T24" fmla="*/ 50 w 134"/>
                <a:gd name="T25" fmla="*/ 144 h 289"/>
                <a:gd name="T26" fmla="*/ 105 w 134"/>
                <a:gd name="T27" fmla="*/ 0 h 289"/>
                <a:gd name="T28" fmla="*/ 134 w 134"/>
                <a:gd name="T29"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289">
                  <a:moveTo>
                    <a:pt x="134" y="7"/>
                  </a:moveTo>
                  <a:lnTo>
                    <a:pt x="134" y="7"/>
                  </a:lnTo>
                  <a:lnTo>
                    <a:pt x="88" y="129"/>
                  </a:lnTo>
                  <a:lnTo>
                    <a:pt x="42" y="248"/>
                  </a:lnTo>
                  <a:lnTo>
                    <a:pt x="42" y="248"/>
                  </a:lnTo>
                  <a:lnTo>
                    <a:pt x="22" y="268"/>
                  </a:lnTo>
                  <a:lnTo>
                    <a:pt x="8" y="282"/>
                  </a:lnTo>
                  <a:lnTo>
                    <a:pt x="3" y="286"/>
                  </a:lnTo>
                  <a:lnTo>
                    <a:pt x="0" y="289"/>
                  </a:lnTo>
                  <a:lnTo>
                    <a:pt x="0" y="289"/>
                  </a:lnTo>
                  <a:lnTo>
                    <a:pt x="3" y="275"/>
                  </a:lnTo>
                  <a:lnTo>
                    <a:pt x="15" y="243"/>
                  </a:lnTo>
                  <a:lnTo>
                    <a:pt x="50" y="144"/>
                  </a:lnTo>
                  <a:lnTo>
                    <a:pt x="105" y="0"/>
                  </a:lnTo>
                  <a:lnTo>
                    <a:pt x="134" y="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2" name="Freeform 119"/>
            <p:cNvSpPr/>
            <p:nvPr/>
          </p:nvSpPr>
          <p:spPr bwMode="auto">
            <a:xfrm>
              <a:off x="1371601" y="2205038"/>
              <a:ext cx="234950" cy="449263"/>
            </a:xfrm>
            <a:custGeom>
              <a:avLst/>
              <a:gdLst>
                <a:gd name="T0" fmla="*/ 2 w 148"/>
                <a:gd name="T1" fmla="*/ 13 h 283"/>
                <a:gd name="T2" fmla="*/ 109 w 148"/>
                <a:gd name="T3" fmla="*/ 244 h 283"/>
                <a:gd name="T4" fmla="*/ 148 w 148"/>
                <a:gd name="T5" fmla="*/ 283 h 283"/>
                <a:gd name="T6" fmla="*/ 137 w 148"/>
                <a:gd name="T7" fmla="*/ 229 h 283"/>
                <a:gd name="T8" fmla="*/ 33 w 148"/>
                <a:gd name="T9" fmla="*/ 0 h 283"/>
                <a:gd name="T10" fmla="*/ 0 w 148"/>
                <a:gd name="T11" fmla="*/ 10 h 283"/>
                <a:gd name="T12" fmla="*/ 2 w 148"/>
                <a:gd name="T13" fmla="*/ 13 h 283"/>
              </a:gdLst>
              <a:ahLst/>
              <a:cxnLst>
                <a:cxn ang="0">
                  <a:pos x="T0" y="T1"/>
                </a:cxn>
                <a:cxn ang="0">
                  <a:pos x="T2" y="T3"/>
                </a:cxn>
                <a:cxn ang="0">
                  <a:pos x="T4" y="T5"/>
                </a:cxn>
                <a:cxn ang="0">
                  <a:pos x="T6" y="T7"/>
                </a:cxn>
                <a:cxn ang="0">
                  <a:pos x="T8" y="T9"/>
                </a:cxn>
                <a:cxn ang="0">
                  <a:pos x="T10" y="T11"/>
                </a:cxn>
                <a:cxn ang="0">
                  <a:pos x="T12" y="T13"/>
                </a:cxn>
              </a:cxnLst>
              <a:rect l="0" t="0" r="r" b="b"/>
              <a:pathLst>
                <a:path w="148" h="283">
                  <a:moveTo>
                    <a:pt x="2" y="13"/>
                  </a:moveTo>
                  <a:lnTo>
                    <a:pt x="109" y="244"/>
                  </a:lnTo>
                  <a:lnTo>
                    <a:pt x="148" y="283"/>
                  </a:lnTo>
                  <a:lnTo>
                    <a:pt x="137" y="229"/>
                  </a:lnTo>
                  <a:lnTo>
                    <a:pt x="33" y="0"/>
                  </a:lnTo>
                  <a:lnTo>
                    <a:pt x="0" y="10"/>
                  </a:lnTo>
                  <a:lnTo>
                    <a:pt x="2" y="1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3" name="Freeform 120"/>
            <p:cNvSpPr/>
            <p:nvPr/>
          </p:nvSpPr>
          <p:spPr bwMode="auto">
            <a:xfrm>
              <a:off x="1376363" y="2052638"/>
              <a:ext cx="25400" cy="77788"/>
            </a:xfrm>
            <a:custGeom>
              <a:avLst/>
              <a:gdLst>
                <a:gd name="T0" fmla="*/ 0 w 16"/>
                <a:gd name="T1" fmla="*/ 41 h 49"/>
                <a:gd name="T2" fmla="*/ 0 w 16"/>
                <a:gd name="T3" fmla="*/ 41 h 49"/>
                <a:gd name="T4" fmla="*/ 0 w 16"/>
                <a:gd name="T5" fmla="*/ 44 h 49"/>
                <a:gd name="T6" fmla="*/ 3 w 16"/>
                <a:gd name="T7" fmla="*/ 46 h 49"/>
                <a:gd name="T8" fmla="*/ 4 w 16"/>
                <a:gd name="T9" fmla="*/ 48 h 49"/>
                <a:gd name="T10" fmla="*/ 8 w 16"/>
                <a:gd name="T11" fmla="*/ 49 h 49"/>
                <a:gd name="T12" fmla="*/ 8 w 16"/>
                <a:gd name="T13" fmla="*/ 49 h 49"/>
                <a:gd name="T14" fmla="*/ 11 w 16"/>
                <a:gd name="T15" fmla="*/ 48 h 49"/>
                <a:gd name="T16" fmla="*/ 14 w 16"/>
                <a:gd name="T17" fmla="*/ 46 h 49"/>
                <a:gd name="T18" fmla="*/ 15 w 16"/>
                <a:gd name="T19" fmla="*/ 44 h 49"/>
                <a:gd name="T20" fmla="*/ 16 w 16"/>
                <a:gd name="T21" fmla="*/ 41 h 49"/>
                <a:gd name="T22" fmla="*/ 16 w 16"/>
                <a:gd name="T23" fmla="*/ 8 h 49"/>
                <a:gd name="T24" fmla="*/ 16 w 16"/>
                <a:gd name="T25" fmla="*/ 8 h 49"/>
                <a:gd name="T26" fmla="*/ 15 w 16"/>
                <a:gd name="T27" fmla="*/ 6 h 49"/>
                <a:gd name="T28" fmla="*/ 14 w 16"/>
                <a:gd name="T29" fmla="*/ 3 h 49"/>
                <a:gd name="T30" fmla="*/ 11 w 16"/>
                <a:gd name="T31" fmla="*/ 0 h 49"/>
                <a:gd name="T32" fmla="*/ 8 w 16"/>
                <a:gd name="T33" fmla="*/ 0 h 49"/>
                <a:gd name="T34" fmla="*/ 8 w 16"/>
                <a:gd name="T35" fmla="*/ 0 h 49"/>
                <a:gd name="T36" fmla="*/ 4 w 16"/>
                <a:gd name="T37" fmla="*/ 0 h 49"/>
                <a:gd name="T38" fmla="*/ 3 w 16"/>
                <a:gd name="T39" fmla="*/ 3 h 49"/>
                <a:gd name="T40" fmla="*/ 0 w 16"/>
                <a:gd name="T41" fmla="*/ 6 h 49"/>
                <a:gd name="T42" fmla="*/ 0 w 16"/>
                <a:gd name="T43" fmla="*/ 8 h 49"/>
                <a:gd name="T44" fmla="*/ 0 w 16"/>
                <a:gd name="T4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49">
                  <a:moveTo>
                    <a:pt x="0" y="41"/>
                  </a:moveTo>
                  <a:lnTo>
                    <a:pt x="0" y="41"/>
                  </a:lnTo>
                  <a:lnTo>
                    <a:pt x="0" y="44"/>
                  </a:lnTo>
                  <a:lnTo>
                    <a:pt x="3" y="46"/>
                  </a:lnTo>
                  <a:lnTo>
                    <a:pt x="4" y="48"/>
                  </a:lnTo>
                  <a:lnTo>
                    <a:pt x="8" y="49"/>
                  </a:lnTo>
                  <a:lnTo>
                    <a:pt x="8" y="49"/>
                  </a:lnTo>
                  <a:lnTo>
                    <a:pt x="11" y="48"/>
                  </a:lnTo>
                  <a:lnTo>
                    <a:pt x="14" y="46"/>
                  </a:lnTo>
                  <a:lnTo>
                    <a:pt x="15" y="44"/>
                  </a:lnTo>
                  <a:lnTo>
                    <a:pt x="16" y="41"/>
                  </a:lnTo>
                  <a:lnTo>
                    <a:pt x="16" y="8"/>
                  </a:lnTo>
                  <a:lnTo>
                    <a:pt x="16" y="8"/>
                  </a:lnTo>
                  <a:lnTo>
                    <a:pt x="15" y="6"/>
                  </a:lnTo>
                  <a:lnTo>
                    <a:pt x="14" y="3"/>
                  </a:lnTo>
                  <a:lnTo>
                    <a:pt x="11" y="0"/>
                  </a:lnTo>
                  <a:lnTo>
                    <a:pt x="8" y="0"/>
                  </a:lnTo>
                  <a:lnTo>
                    <a:pt x="8" y="0"/>
                  </a:lnTo>
                  <a:lnTo>
                    <a:pt x="4" y="0"/>
                  </a:lnTo>
                  <a:lnTo>
                    <a:pt x="3" y="3"/>
                  </a:lnTo>
                  <a:lnTo>
                    <a:pt x="0" y="6"/>
                  </a:lnTo>
                  <a:lnTo>
                    <a:pt x="0" y="8"/>
                  </a:lnTo>
                  <a:lnTo>
                    <a:pt x="0"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8" name="组合 233"/>
          <p:cNvGrpSpPr/>
          <p:nvPr/>
        </p:nvGrpSpPr>
        <p:grpSpPr>
          <a:xfrm>
            <a:off x="1572924" y="1809441"/>
            <a:ext cx="333135" cy="333117"/>
            <a:chOff x="2111376" y="1712913"/>
            <a:chExt cx="601663" cy="601663"/>
          </a:xfrm>
          <a:solidFill>
            <a:schemeClr val="accent1"/>
          </a:solidFill>
        </p:grpSpPr>
        <p:sp>
          <p:nvSpPr>
            <p:cNvPr id="235"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6"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7"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8"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9" name="Freeform 125"/>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9" name="组合 239"/>
          <p:cNvGrpSpPr/>
          <p:nvPr/>
        </p:nvGrpSpPr>
        <p:grpSpPr>
          <a:xfrm>
            <a:off x="1230999" y="1714517"/>
            <a:ext cx="210956" cy="268075"/>
            <a:chOff x="1493838" y="1541463"/>
            <a:chExt cx="381000" cy="484187"/>
          </a:xfrm>
          <a:solidFill>
            <a:schemeClr val="accent1"/>
          </a:solidFill>
        </p:grpSpPr>
        <p:sp>
          <p:nvSpPr>
            <p:cNvPr id="241"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2" name="Rectangle 127"/>
            <p:cNvSpPr>
              <a:spLocks noChangeArrowheads="1"/>
            </p:cNvSpPr>
            <p:nvPr/>
          </p:nvSpPr>
          <p:spPr bwMode="auto">
            <a:xfrm>
              <a:off x="1811338" y="1541463"/>
              <a:ext cx="63500" cy="4714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43" name="Freeform 128"/>
          <p:cNvSpPr>
            <a:spLocks noEditPoints="1"/>
          </p:cNvSpPr>
          <p:nvPr/>
        </p:nvSpPr>
        <p:spPr bwMode="auto">
          <a:xfrm>
            <a:off x="2291931" y="3025008"/>
            <a:ext cx="281275" cy="219734"/>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0" name="组合 243"/>
          <p:cNvGrpSpPr/>
          <p:nvPr/>
        </p:nvGrpSpPr>
        <p:grpSpPr>
          <a:xfrm>
            <a:off x="1452503" y="3244741"/>
            <a:ext cx="274243" cy="356848"/>
            <a:chOff x="1893888" y="4305300"/>
            <a:chExt cx="495300" cy="644526"/>
          </a:xfrm>
          <a:solidFill>
            <a:schemeClr val="accent1"/>
          </a:solidFill>
        </p:grpSpPr>
        <p:sp>
          <p:nvSpPr>
            <p:cNvPr id="245" name="Freeform 129"/>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6"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7" name="Freeform 131"/>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8" name="Freeform 132"/>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9" name="Freeform 133"/>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0" name="Freeform 134"/>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1"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2" name="Freeform 136"/>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1" name="组合 252"/>
          <p:cNvGrpSpPr/>
          <p:nvPr/>
        </p:nvGrpSpPr>
        <p:grpSpPr>
          <a:xfrm>
            <a:off x="2533652" y="1865693"/>
            <a:ext cx="179312" cy="319053"/>
            <a:chOff x="3846513" y="1814513"/>
            <a:chExt cx="323850" cy="576262"/>
          </a:xfrm>
          <a:solidFill>
            <a:schemeClr val="accent1"/>
          </a:solidFill>
        </p:grpSpPr>
        <p:sp>
          <p:nvSpPr>
            <p:cNvPr id="254"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5" name="Freeform 138"/>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6" name="Freeform 139"/>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57" name="Freeform 140"/>
          <p:cNvSpPr/>
          <p:nvPr/>
        </p:nvSpPr>
        <p:spPr bwMode="auto">
          <a:xfrm>
            <a:off x="1824312" y="1502692"/>
            <a:ext cx="285669" cy="232918"/>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8" name="Freeform 141"/>
          <p:cNvSpPr>
            <a:spLocks noEditPoints="1"/>
          </p:cNvSpPr>
          <p:nvPr/>
        </p:nvSpPr>
        <p:spPr bwMode="auto">
          <a:xfrm>
            <a:off x="1847167" y="2927446"/>
            <a:ext cx="348077" cy="287412"/>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9" name="Freeform 142"/>
          <p:cNvSpPr>
            <a:spLocks noEditPoints="1"/>
          </p:cNvSpPr>
          <p:nvPr/>
        </p:nvSpPr>
        <p:spPr bwMode="auto">
          <a:xfrm>
            <a:off x="1131675" y="2350865"/>
            <a:ext cx="447403" cy="521209"/>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0" name="Freeform 143"/>
          <p:cNvSpPr>
            <a:spLocks noEditPoints="1"/>
          </p:cNvSpPr>
          <p:nvPr/>
        </p:nvSpPr>
        <p:spPr bwMode="auto">
          <a:xfrm>
            <a:off x="1051687" y="2504678"/>
            <a:ext cx="188102" cy="378821"/>
          </a:xfrm>
          <a:custGeom>
            <a:avLst/>
            <a:gdLst>
              <a:gd name="T0" fmla="*/ 194 w 214"/>
              <a:gd name="T1" fmla="*/ 431 h 431"/>
              <a:gd name="T2" fmla="*/ 169 w 214"/>
              <a:gd name="T3" fmla="*/ 408 h 431"/>
              <a:gd name="T4" fmla="*/ 209 w 214"/>
              <a:gd name="T5" fmla="*/ 349 h 431"/>
              <a:gd name="T6" fmla="*/ 203 w 214"/>
              <a:gd name="T7" fmla="*/ 341 h 431"/>
              <a:gd name="T8" fmla="*/ 188 w 214"/>
              <a:gd name="T9" fmla="*/ 337 h 431"/>
              <a:gd name="T10" fmla="*/ 180 w 214"/>
              <a:gd name="T11" fmla="*/ 344 h 431"/>
              <a:gd name="T12" fmla="*/ 179 w 214"/>
              <a:gd name="T13" fmla="*/ 353 h 431"/>
              <a:gd name="T14" fmla="*/ 171 w 214"/>
              <a:gd name="T15" fmla="*/ 347 h 431"/>
              <a:gd name="T16" fmla="*/ 125 w 214"/>
              <a:gd name="T17" fmla="*/ 385 h 431"/>
              <a:gd name="T18" fmla="*/ 50 w 214"/>
              <a:gd name="T19" fmla="*/ 194 h 431"/>
              <a:gd name="T20" fmla="*/ 54 w 214"/>
              <a:gd name="T21" fmla="*/ 186 h 431"/>
              <a:gd name="T22" fmla="*/ 81 w 214"/>
              <a:gd name="T23" fmla="*/ 176 h 431"/>
              <a:gd name="T24" fmla="*/ 74 w 214"/>
              <a:gd name="T25" fmla="*/ 173 h 431"/>
              <a:gd name="T26" fmla="*/ 50 w 214"/>
              <a:gd name="T27" fmla="*/ 115 h 431"/>
              <a:gd name="T28" fmla="*/ 99 w 214"/>
              <a:gd name="T29" fmla="*/ 61 h 431"/>
              <a:gd name="T30" fmla="*/ 111 w 214"/>
              <a:gd name="T31" fmla="*/ 65 h 431"/>
              <a:gd name="T32" fmla="*/ 144 w 214"/>
              <a:gd name="T33" fmla="*/ 146 h 431"/>
              <a:gd name="T34" fmla="*/ 144 w 214"/>
              <a:gd name="T35" fmla="*/ 156 h 431"/>
              <a:gd name="T36" fmla="*/ 168 w 214"/>
              <a:gd name="T37" fmla="*/ 347 h 431"/>
              <a:gd name="T38" fmla="*/ 163 w 214"/>
              <a:gd name="T39" fmla="*/ 348 h 431"/>
              <a:gd name="T40" fmla="*/ 153 w 214"/>
              <a:gd name="T41" fmla="*/ 357 h 431"/>
              <a:gd name="T42" fmla="*/ 150 w 214"/>
              <a:gd name="T43" fmla="*/ 359 h 431"/>
              <a:gd name="T44" fmla="*/ 135 w 214"/>
              <a:gd name="T45" fmla="*/ 357 h 431"/>
              <a:gd name="T46" fmla="*/ 129 w 214"/>
              <a:gd name="T47" fmla="*/ 366 h 431"/>
              <a:gd name="T48" fmla="*/ 130 w 214"/>
              <a:gd name="T49" fmla="*/ 381 h 431"/>
              <a:gd name="T50" fmla="*/ 125 w 214"/>
              <a:gd name="T51" fmla="*/ 385 h 431"/>
              <a:gd name="T52" fmla="*/ 50 w 214"/>
              <a:gd name="T53" fmla="*/ 77 h 431"/>
              <a:gd name="T54" fmla="*/ 87 w 214"/>
              <a:gd name="T55" fmla="*/ 28 h 431"/>
              <a:gd name="T56" fmla="*/ 77 w 214"/>
              <a:gd name="T57" fmla="*/ 14 h 431"/>
              <a:gd name="T58" fmla="*/ 62 w 214"/>
              <a:gd name="T59" fmla="*/ 3 h 431"/>
              <a:gd name="T60" fmla="*/ 50 w 214"/>
              <a:gd name="T61" fmla="*/ 0 h 431"/>
              <a:gd name="T62" fmla="*/ 45 w 214"/>
              <a:gd name="T63" fmla="*/ 191 h 431"/>
              <a:gd name="T64" fmla="*/ 11 w 214"/>
              <a:gd name="T65" fmla="*/ 108 h 431"/>
              <a:gd name="T66" fmla="*/ 12 w 214"/>
              <a:gd name="T67" fmla="*/ 96 h 431"/>
              <a:gd name="T68" fmla="*/ 4 w 214"/>
              <a:gd name="T69" fmla="*/ 61 h 431"/>
              <a:gd name="T70" fmla="*/ 1 w 214"/>
              <a:gd name="T71" fmla="*/ 35 h 431"/>
              <a:gd name="T72" fmla="*/ 15 w 214"/>
              <a:gd name="T73" fmla="*/ 12 h 431"/>
              <a:gd name="T74" fmla="*/ 30 w 214"/>
              <a:gd name="T75" fmla="*/ 3 h 431"/>
              <a:gd name="T76" fmla="*/ 50 w 214"/>
              <a:gd name="T77" fmla="*/ 77 h 431"/>
              <a:gd name="T78" fmla="*/ 50 w 214"/>
              <a:gd name="T79" fmla="*/ 115 h 431"/>
              <a:gd name="T80" fmla="*/ 43 w 214"/>
              <a:gd name="T81" fmla="*/ 98 h 431"/>
              <a:gd name="T82" fmla="*/ 47 w 214"/>
              <a:gd name="T83" fmla="*/ 88 h 431"/>
              <a:gd name="T84" fmla="*/ 22 w 214"/>
              <a:gd name="T85" fmla="*/ 99 h 431"/>
              <a:gd name="T86" fmla="*/ 19 w 214"/>
              <a:gd name="T87" fmla="*/ 111 h 431"/>
              <a:gd name="T88" fmla="*/ 47 w 214"/>
              <a:gd name="T89" fmla="*/ 18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4" h="431">
                <a:moveTo>
                  <a:pt x="168" y="228"/>
                </a:moveTo>
                <a:lnTo>
                  <a:pt x="214" y="349"/>
                </a:lnTo>
                <a:lnTo>
                  <a:pt x="194" y="431"/>
                </a:lnTo>
                <a:lnTo>
                  <a:pt x="168" y="413"/>
                </a:lnTo>
                <a:lnTo>
                  <a:pt x="168" y="405"/>
                </a:lnTo>
                <a:lnTo>
                  <a:pt x="169" y="408"/>
                </a:lnTo>
                <a:lnTo>
                  <a:pt x="196" y="397"/>
                </a:lnTo>
                <a:lnTo>
                  <a:pt x="209" y="349"/>
                </a:lnTo>
                <a:lnTo>
                  <a:pt x="209" y="349"/>
                </a:lnTo>
                <a:lnTo>
                  <a:pt x="206" y="345"/>
                </a:lnTo>
                <a:lnTo>
                  <a:pt x="206" y="345"/>
                </a:lnTo>
                <a:lnTo>
                  <a:pt x="203" y="341"/>
                </a:lnTo>
                <a:lnTo>
                  <a:pt x="199" y="337"/>
                </a:lnTo>
                <a:lnTo>
                  <a:pt x="194" y="336"/>
                </a:lnTo>
                <a:lnTo>
                  <a:pt x="188" y="337"/>
                </a:lnTo>
                <a:lnTo>
                  <a:pt x="188" y="337"/>
                </a:lnTo>
                <a:lnTo>
                  <a:pt x="184" y="340"/>
                </a:lnTo>
                <a:lnTo>
                  <a:pt x="180" y="344"/>
                </a:lnTo>
                <a:lnTo>
                  <a:pt x="179" y="348"/>
                </a:lnTo>
                <a:lnTo>
                  <a:pt x="179" y="353"/>
                </a:lnTo>
                <a:lnTo>
                  <a:pt x="179" y="353"/>
                </a:lnTo>
                <a:lnTo>
                  <a:pt x="176" y="351"/>
                </a:lnTo>
                <a:lnTo>
                  <a:pt x="173" y="348"/>
                </a:lnTo>
                <a:lnTo>
                  <a:pt x="171" y="347"/>
                </a:lnTo>
                <a:lnTo>
                  <a:pt x="168" y="347"/>
                </a:lnTo>
                <a:lnTo>
                  <a:pt x="168" y="228"/>
                </a:lnTo>
                <a:close/>
                <a:moveTo>
                  <a:pt x="125" y="385"/>
                </a:moveTo>
                <a:lnTo>
                  <a:pt x="51" y="194"/>
                </a:lnTo>
                <a:lnTo>
                  <a:pt x="51" y="194"/>
                </a:lnTo>
                <a:lnTo>
                  <a:pt x="50" y="194"/>
                </a:lnTo>
                <a:lnTo>
                  <a:pt x="50" y="183"/>
                </a:lnTo>
                <a:lnTo>
                  <a:pt x="50" y="183"/>
                </a:lnTo>
                <a:lnTo>
                  <a:pt x="54" y="186"/>
                </a:lnTo>
                <a:lnTo>
                  <a:pt x="60" y="184"/>
                </a:lnTo>
                <a:lnTo>
                  <a:pt x="81" y="176"/>
                </a:lnTo>
                <a:lnTo>
                  <a:pt x="81" y="176"/>
                </a:lnTo>
                <a:lnTo>
                  <a:pt x="81" y="176"/>
                </a:lnTo>
                <a:lnTo>
                  <a:pt x="79" y="175"/>
                </a:lnTo>
                <a:lnTo>
                  <a:pt x="74" y="173"/>
                </a:lnTo>
                <a:lnTo>
                  <a:pt x="73" y="172"/>
                </a:lnTo>
                <a:lnTo>
                  <a:pt x="70" y="168"/>
                </a:lnTo>
                <a:lnTo>
                  <a:pt x="50" y="115"/>
                </a:lnTo>
                <a:lnTo>
                  <a:pt x="50" y="80"/>
                </a:lnTo>
                <a:lnTo>
                  <a:pt x="99" y="61"/>
                </a:lnTo>
                <a:lnTo>
                  <a:pt x="99" y="61"/>
                </a:lnTo>
                <a:lnTo>
                  <a:pt x="104" y="61"/>
                </a:lnTo>
                <a:lnTo>
                  <a:pt x="107" y="62"/>
                </a:lnTo>
                <a:lnTo>
                  <a:pt x="111" y="65"/>
                </a:lnTo>
                <a:lnTo>
                  <a:pt x="114" y="69"/>
                </a:lnTo>
                <a:lnTo>
                  <a:pt x="144" y="146"/>
                </a:lnTo>
                <a:lnTo>
                  <a:pt x="144" y="146"/>
                </a:lnTo>
                <a:lnTo>
                  <a:pt x="144" y="149"/>
                </a:lnTo>
                <a:lnTo>
                  <a:pt x="144" y="153"/>
                </a:lnTo>
                <a:lnTo>
                  <a:pt x="144" y="156"/>
                </a:lnTo>
                <a:lnTo>
                  <a:pt x="141" y="158"/>
                </a:lnTo>
                <a:lnTo>
                  <a:pt x="168" y="228"/>
                </a:lnTo>
                <a:lnTo>
                  <a:pt x="168" y="347"/>
                </a:lnTo>
                <a:lnTo>
                  <a:pt x="168" y="347"/>
                </a:lnTo>
                <a:lnTo>
                  <a:pt x="163" y="348"/>
                </a:lnTo>
                <a:lnTo>
                  <a:pt x="163" y="348"/>
                </a:lnTo>
                <a:lnTo>
                  <a:pt x="157" y="349"/>
                </a:lnTo>
                <a:lnTo>
                  <a:pt x="154" y="353"/>
                </a:lnTo>
                <a:lnTo>
                  <a:pt x="153" y="357"/>
                </a:lnTo>
                <a:lnTo>
                  <a:pt x="153" y="363"/>
                </a:lnTo>
                <a:lnTo>
                  <a:pt x="153" y="363"/>
                </a:lnTo>
                <a:lnTo>
                  <a:pt x="150" y="359"/>
                </a:lnTo>
                <a:lnTo>
                  <a:pt x="145" y="357"/>
                </a:lnTo>
                <a:lnTo>
                  <a:pt x="141" y="356"/>
                </a:lnTo>
                <a:lnTo>
                  <a:pt x="135" y="357"/>
                </a:lnTo>
                <a:lnTo>
                  <a:pt x="135" y="357"/>
                </a:lnTo>
                <a:lnTo>
                  <a:pt x="131" y="360"/>
                </a:lnTo>
                <a:lnTo>
                  <a:pt x="129" y="366"/>
                </a:lnTo>
                <a:lnTo>
                  <a:pt x="127" y="370"/>
                </a:lnTo>
                <a:lnTo>
                  <a:pt x="127" y="376"/>
                </a:lnTo>
                <a:lnTo>
                  <a:pt x="130" y="381"/>
                </a:lnTo>
                <a:lnTo>
                  <a:pt x="168" y="405"/>
                </a:lnTo>
                <a:lnTo>
                  <a:pt x="168" y="413"/>
                </a:lnTo>
                <a:lnTo>
                  <a:pt x="125" y="385"/>
                </a:lnTo>
                <a:lnTo>
                  <a:pt x="125" y="385"/>
                </a:lnTo>
                <a:close/>
                <a:moveTo>
                  <a:pt x="50" y="0"/>
                </a:moveTo>
                <a:lnTo>
                  <a:pt x="50" y="77"/>
                </a:lnTo>
                <a:lnTo>
                  <a:pt x="95" y="49"/>
                </a:lnTo>
                <a:lnTo>
                  <a:pt x="87" y="28"/>
                </a:lnTo>
                <a:lnTo>
                  <a:pt x="87" y="28"/>
                </a:lnTo>
                <a:lnTo>
                  <a:pt x="84" y="23"/>
                </a:lnTo>
                <a:lnTo>
                  <a:pt x="81" y="18"/>
                </a:lnTo>
                <a:lnTo>
                  <a:pt x="77" y="14"/>
                </a:lnTo>
                <a:lnTo>
                  <a:pt x="72" y="10"/>
                </a:lnTo>
                <a:lnTo>
                  <a:pt x="68" y="5"/>
                </a:lnTo>
                <a:lnTo>
                  <a:pt x="62" y="3"/>
                </a:lnTo>
                <a:lnTo>
                  <a:pt x="56" y="1"/>
                </a:lnTo>
                <a:lnTo>
                  <a:pt x="50" y="0"/>
                </a:lnTo>
                <a:lnTo>
                  <a:pt x="50" y="0"/>
                </a:lnTo>
                <a:close/>
                <a:moveTo>
                  <a:pt x="50" y="194"/>
                </a:moveTo>
                <a:lnTo>
                  <a:pt x="50" y="194"/>
                </a:lnTo>
                <a:lnTo>
                  <a:pt x="45" y="191"/>
                </a:lnTo>
                <a:lnTo>
                  <a:pt x="41" y="186"/>
                </a:lnTo>
                <a:lnTo>
                  <a:pt x="11" y="108"/>
                </a:lnTo>
                <a:lnTo>
                  <a:pt x="11" y="108"/>
                </a:lnTo>
                <a:lnTo>
                  <a:pt x="9" y="104"/>
                </a:lnTo>
                <a:lnTo>
                  <a:pt x="11" y="99"/>
                </a:lnTo>
                <a:lnTo>
                  <a:pt x="12" y="96"/>
                </a:lnTo>
                <a:lnTo>
                  <a:pt x="16" y="92"/>
                </a:lnTo>
                <a:lnTo>
                  <a:pt x="4" y="61"/>
                </a:lnTo>
                <a:lnTo>
                  <a:pt x="4" y="61"/>
                </a:lnTo>
                <a:lnTo>
                  <a:pt x="1" y="53"/>
                </a:lnTo>
                <a:lnTo>
                  <a:pt x="0" y="43"/>
                </a:lnTo>
                <a:lnTo>
                  <a:pt x="1" y="35"/>
                </a:lnTo>
                <a:lnTo>
                  <a:pt x="4" y="27"/>
                </a:lnTo>
                <a:lnTo>
                  <a:pt x="8" y="19"/>
                </a:lnTo>
                <a:lnTo>
                  <a:pt x="15" y="12"/>
                </a:lnTo>
                <a:lnTo>
                  <a:pt x="22" y="7"/>
                </a:lnTo>
                <a:lnTo>
                  <a:pt x="30" y="3"/>
                </a:lnTo>
                <a:lnTo>
                  <a:pt x="30" y="3"/>
                </a:lnTo>
                <a:lnTo>
                  <a:pt x="39" y="0"/>
                </a:lnTo>
                <a:lnTo>
                  <a:pt x="50" y="0"/>
                </a:lnTo>
                <a:lnTo>
                  <a:pt x="50" y="77"/>
                </a:lnTo>
                <a:lnTo>
                  <a:pt x="43" y="81"/>
                </a:lnTo>
                <a:lnTo>
                  <a:pt x="50" y="80"/>
                </a:lnTo>
                <a:lnTo>
                  <a:pt x="50" y="115"/>
                </a:lnTo>
                <a:lnTo>
                  <a:pt x="45" y="100"/>
                </a:lnTo>
                <a:lnTo>
                  <a:pt x="45" y="100"/>
                </a:lnTo>
                <a:lnTo>
                  <a:pt x="43" y="98"/>
                </a:lnTo>
                <a:lnTo>
                  <a:pt x="45" y="93"/>
                </a:lnTo>
                <a:lnTo>
                  <a:pt x="46" y="91"/>
                </a:lnTo>
                <a:lnTo>
                  <a:pt x="47" y="88"/>
                </a:lnTo>
                <a:lnTo>
                  <a:pt x="26" y="96"/>
                </a:lnTo>
                <a:lnTo>
                  <a:pt x="26" y="96"/>
                </a:lnTo>
                <a:lnTo>
                  <a:pt x="22" y="99"/>
                </a:lnTo>
                <a:lnTo>
                  <a:pt x="19" y="103"/>
                </a:lnTo>
                <a:lnTo>
                  <a:pt x="19" y="107"/>
                </a:lnTo>
                <a:lnTo>
                  <a:pt x="19" y="111"/>
                </a:lnTo>
                <a:lnTo>
                  <a:pt x="45" y="177"/>
                </a:lnTo>
                <a:lnTo>
                  <a:pt x="45" y="177"/>
                </a:lnTo>
                <a:lnTo>
                  <a:pt x="47" y="181"/>
                </a:lnTo>
                <a:lnTo>
                  <a:pt x="50" y="183"/>
                </a:lnTo>
                <a:lnTo>
                  <a:pt x="50" y="19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2" name="组合 260"/>
          <p:cNvGrpSpPr/>
          <p:nvPr/>
        </p:nvGrpSpPr>
        <p:grpSpPr>
          <a:xfrm>
            <a:off x="1598414" y="2552140"/>
            <a:ext cx="316434" cy="318175"/>
            <a:chOff x="2157413" y="3054350"/>
            <a:chExt cx="571500" cy="574675"/>
          </a:xfrm>
          <a:solidFill>
            <a:schemeClr val="accent1"/>
          </a:solidFill>
        </p:grpSpPr>
        <p:sp>
          <p:nvSpPr>
            <p:cNvPr id="262"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3" name="Freeform 145"/>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3" name="组合 263"/>
          <p:cNvGrpSpPr/>
          <p:nvPr/>
        </p:nvGrpSpPr>
        <p:grpSpPr>
          <a:xfrm>
            <a:off x="1539522" y="2960846"/>
            <a:ext cx="247873" cy="233797"/>
            <a:chOff x="2051051" y="3792538"/>
            <a:chExt cx="447675" cy="422275"/>
          </a:xfrm>
          <a:solidFill>
            <a:schemeClr val="accent1"/>
          </a:solidFill>
        </p:grpSpPr>
        <p:sp>
          <p:nvSpPr>
            <p:cNvPr id="265" name="Freeform 146"/>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6" name="Freeform 147"/>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4" name="组合 266"/>
          <p:cNvGrpSpPr/>
          <p:nvPr/>
        </p:nvGrpSpPr>
        <p:grpSpPr>
          <a:xfrm>
            <a:off x="2170632" y="1542246"/>
            <a:ext cx="374447" cy="307627"/>
            <a:chOff x="3190876" y="1230313"/>
            <a:chExt cx="676275" cy="555625"/>
          </a:xfrm>
          <a:solidFill>
            <a:schemeClr val="accent1"/>
          </a:solidFill>
        </p:grpSpPr>
        <p:sp>
          <p:nvSpPr>
            <p:cNvPr id="268" name="Freeform 148"/>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9" name="Freeform 149"/>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0" name="Freeform 150"/>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71" name="Freeform 151"/>
          <p:cNvSpPr>
            <a:spLocks noEditPoints="1"/>
          </p:cNvSpPr>
          <p:nvPr/>
        </p:nvSpPr>
        <p:spPr bwMode="auto">
          <a:xfrm>
            <a:off x="1263521" y="2872073"/>
            <a:ext cx="210956" cy="365636"/>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2" name="Freeform 152"/>
          <p:cNvSpPr>
            <a:spLocks noEditPoints="1"/>
          </p:cNvSpPr>
          <p:nvPr/>
        </p:nvSpPr>
        <p:spPr bwMode="auto">
          <a:xfrm>
            <a:off x="2576722" y="2393933"/>
            <a:ext cx="303250" cy="329601"/>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3" name="Freeform 153"/>
          <p:cNvSpPr>
            <a:spLocks noEditPoints="1"/>
          </p:cNvSpPr>
          <p:nvPr/>
        </p:nvSpPr>
        <p:spPr bwMode="auto">
          <a:xfrm>
            <a:off x="1471841" y="1538729"/>
            <a:ext cx="285669" cy="279501"/>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4" name="Freeform 154"/>
          <p:cNvSpPr>
            <a:spLocks noEditPoints="1"/>
          </p:cNvSpPr>
          <p:nvPr/>
        </p:nvSpPr>
        <p:spPr bwMode="auto">
          <a:xfrm>
            <a:off x="2475638" y="2730564"/>
            <a:ext cx="270727" cy="283896"/>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5" name="组合 274"/>
          <p:cNvGrpSpPr/>
          <p:nvPr/>
        </p:nvGrpSpPr>
        <p:grpSpPr>
          <a:xfrm>
            <a:off x="1347903" y="2110037"/>
            <a:ext cx="342804" cy="360363"/>
            <a:chOff x="1704976" y="2255838"/>
            <a:chExt cx="619125" cy="650875"/>
          </a:xfrm>
          <a:solidFill>
            <a:schemeClr val="accent1"/>
          </a:solidFill>
        </p:grpSpPr>
        <p:sp>
          <p:nvSpPr>
            <p:cNvPr id="276" name="Rectangle 155"/>
            <p:cNvSpPr>
              <a:spLocks noChangeArrowheads="1"/>
            </p:cNvSpPr>
            <p:nvPr/>
          </p:nvSpPr>
          <p:spPr bwMode="auto">
            <a:xfrm>
              <a:off x="1704976" y="2873375"/>
              <a:ext cx="6191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7" name="Rectangle 156"/>
            <p:cNvSpPr>
              <a:spLocks noChangeArrowheads="1"/>
            </p:cNvSpPr>
            <p:nvPr/>
          </p:nvSpPr>
          <p:spPr bwMode="auto">
            <a:xfrm>
              <a:off x="1730376" y="2811463"/>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8" name="Rectangle 157"/>
            <p:cNvSpPr>
              <a:spLocks noChangeArrowheads="1"/>
            </p:cNvSpPr>
            <p:nvPr/>
          </p:nvSpPr>
          <p:spPr bwMode="auto">
            <a:xfrm>
              <a:off x="1954213"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9" name="Rectangle 158"/>
            <p:cNvSpPr>
              <a:spLocks noChangeArrowheads="1"/>
            </p:cNvSpPr>
            <p:nvPr/>
          </p:nvSpPr>
          <p:spPr bwMode="auto">
            <a:xfrm>
              <a:off x="1976438"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0" name="Rectangle 159"/>
            <p:cNvSpPr>
              <a:spLocks noChangeArrowheads="1"/>
            </p:cNvSpPr>
            <p:nvPr/>
          </p:nvSpPr>
          <p:spPr bwMode="auto">
            <a:xfrm>
              <a:off x="1954213"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1" name="Rectangle 160"/>
            <p:cNvSpPr>
              <a:spLocks noChangeArrowheads="1"/>
            </p:cNvSpPr>
            <p:nvPr/>
          </p:nvSpPr>
          <p:spPr bwMode="auto">
            <a:xfrm>
              <a:off x="1774826" y="2747963"/>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2" name="Rectangle 161"/>
            <p:cNvSpPr>
              <a:spLocks noChangeArrowheads="1"/>
            </p:cNvSpPr>
            <p:nvPr/>
          </p:nvSpPr>
          <p:spPr bwMode="auto">
            <a:xfrm>
              <a:off x="1795463"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3" name="Rectangle 162"/>
            <p:cNvSpPr>
              <a:spLocks noChangeArrowheads="1"/>
            </p:cNvSpPr>
            <p:nvPr/>
          </p:nvSpPr>
          <p:spPr bwMode="auto">
            <a:xfrm>
              <a:off x="1774826" y="2505075"/>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4" name="Rectangle 163"/>
            <p:cNvSpPr>
              <a:spLocks noChangeArrowheads="1"/>
            </p:cNvSpPr>
            <p:nvPr/>
          </p:nvSpPr>
          <p:spPr bwMode="auto">
            <a:xfrm>
              <a:off x="2135188"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5" name="Rectangle 164"/>
            <p:cNvSpPr>
              <a:spLocks noChangeArrowheads="1"/>
            </p:cNvSpPr>
            <p:nvPr/>
          </p:nvSpPr>
          <p:spPr bwMode="auto">
            <a:xfrm>
              <a:off x="2157413" y="2517775"/>
              <a:ext cx="76200"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6" name="Rectangle 165"/>
            <p:cNvSpPr>
              <a:spLocks noChangeArrowheads="1"/>
            </p:cNvSpPr>
            <p:nvPr/>
          </p:nvSpPr>
          <p:spPr bwMode="auto">
            <a:xfrm>
              <a:off x="2135188"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7" name="Rectangle 166"/>
            <p:cNvSpPr>
              <a:spLocks noChangeArrowheads="1"/>
            </p:cNvSpPr>
            <p:nvPr/>
          </p:nvSpPr>
          <p:spPr bwMode="auto">
            <a:xfrm>
              <a:off x="1730376" y="2435225"/>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8" name="Freeform 167"/>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89" name="Freeform 168"/>
          <p:cNvSpPr>
            <a:spLocks noEditPoints="1"/>
          </p:cNvSpPr>
          <p:nvPr/>
        </p:nvSpPr>
        <p:spPr bwMode="auto">
          <a:xfrm>
            <a:off x="2104708" y="2199688"/>
            <a:ext cx="436854" cy="285654"/>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0" name="Freeform 169"/>
          <p:cNvSpPr>
            <a:spLocks noEditPoints="1"/>
          </p:cNvSpPr>
          <p:nvPr/>
        </p:nvSpPr>
        <p:spPr bwMode="auto">
          <a:xfrm>
            <a:off x="1475356" y="2514347"/>
            <a:ext cx="102841" cy="177545"/>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1" name="Freeform 170"/>
          <p:cNvSpPr>
            <a:spLocks noEditPoints="1"/>
          </p:cNvSpPr>
          <p:nvPr/>
        </p:nvSpPr>
        <p:spPr bwMode="auto">
          <a:xfrm>
            <a:off x="2269078" y="1899971"/>
            <a:ext cx="204804" cy="252255"/>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2" name="Freeform 171"/>
          <p:cNvSpPr>
            <a:spLocks noEditPoints="1"/>
          </p:cNvSpPr>
          <p:nvPr/>
        </p:nvSpPr>
        <p:spPr bwMode="auto">
          <a:xfrm>
            <a:off x="1764542" y="2164531"/>
            <a:ext cx="311160" cy="312901"/>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3" name="Freeform 172"/>
          <p:cNvSpPr>
            <a:spLocks noEditPoints="1"/>
          </p:cNvSpPr>
          <p:nvPr/>
        </p:nvSpPr>
        <p:spPr bwMode="auto">
          <a:xfrm>
            <a:off x="1994835" y="2566204"/>
            <a:ext cx="350715" cy="267196"/>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6" name="组合 293"/>
          <p:cNvGrpSpPr/>
          <p:nvPr/>
        </p:nvGrpSpPr>
        <p:grpSpPr>
          <a:xfrm>
            <a:off x="2116135" y="2154863"/>
            <a:ext cx="116026" cy="110746"/>
            <a:chOff x="3092451" y="2336800"/>
            <a:chExt cx="209550" cy="200025"/>
          </a:xfrm>
          <a:solidFill>
            <a:schemeClr val="accent1"/>
          </a:solidFill>
        </p:grpSpPr>
        <p:sp>
          <p:nvSpPr>
            <p:cNvPr id="295" name="Freeform 173"/>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6" name="Freeform 174"/>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97" name="Freeform 175"/>
          <p:cNvSpPr>
            <a:spLocks noEditPoints="1"/>
          </p:cNvSpPr>
          <p:nvPr/>
        </p:nvSpPr>
        <p:spPr bwMode="auto">
          <a:xfrm>
            <a:off x="2239192" y="2887015"/>
            <a:ext cx="120421" cy="167877"/>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8" name="Freeform 176"/>
          <p:cNvSpPr>
            <a:spLocks noEditPoints="1"/>
          </p:cNvSpPr>
          <p:nvPr/>
        </p:nvSpPr>
        <p:spPr bwMode="auto">
          <a:xfrm>
            <a:off x="1262642" y="2009838"/>
            <a:ext cx="154701" cy="167877"/>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9" name="Freeform 177"/>
          <p:cNvSpPr>
            <a:spLocks noEditPoints="1"/>
          </p:cNvSpPr>
          <p:nvPr/>
        </p:nvSpPr>
        <p:spPr bwMode="auto">
          <a:xfrm>
            <a:off x="1956161" y="1781315"/>
            <a:ext cx="232051" cy="335753"/>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7" name="组合 299"/>
          <p:cNvGrpSpPr/>
          <p:nvPr/>
        </p:nvGrpSpPr>
        <p:grpSpPr>
          <a:xfrm>
            <a:off x="2144263" y="1734732"/>
            <a:ext cx="201287" cy="122172"/>
            <a:chOff x="3143251" y="1577975"/>
            <a:chExt cx="363538" cy="220663"/>
          </a:xfrm>
          <a:solidFill>
            <a:schemeClr val="accent1"/>
          </a:solidFill>
        </p:grpSpPr>
        <p:sp>
          <p:nvSpPr>
            <p:cNvPr id="301"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2" name="Freeform 179"/>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3" name="Freeform 180"/>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4" name="Freeform 181"/>
          <p:cNvSpPr>
            <a:spLocks noEditPoints="1"/>
          </p:cNvSpPr>
          <p:nvPr/>
        </p:nvSpPr>
        <p:spPr bwMode="auto">
          <a:xfrm>
            <a:off x="2151294" y="2444912"/>
            <a:ext cx="241721" cy="86135"/>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8" name="组合 304"/>
          <p:cNvGrpSpPr/>
          <p:nvPr/>
        </p:nvGrpSpPr>
        <p:grpSpPr>
          <a:xfrm>
            <a:off x="1243304" y="2662008"/>
            <a:ext cx="137122" cy="173149"/>
            <a:chOff x="1516063" y="3252788"/>
            <a:chExt cx="247651" cy="312737"/>
          </a:xfrm>
          <a:solidFill>
            <a:schemeClr val="accent1"/>
          </a:solidFill>
        </p:grpSpPr>
        <p:sp>
          <p:nvSpPr>
            <p:cNvPr id="306" name="Freeform 182"/>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7" name="Freeform 183"/>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8" name="Freeform 184"/>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9" name="Freeform 185"/>
          <p:cNvSpPr>
            <a:spLocks noEditPoints="1"/>
          </p:cNvSpPr>
          <p:nvPr/>
        </p:nvSpPr>
        <p:spPr bwMode="auto">
          <a:xfrm>
            <a:off x="1452503" y="1993138"/>
            <a:ext cx="110752" cy="85257"/>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9" name="组合 309"/>
          <p:cNvGrpSpPr/>
          <p:nvPr/>
        </p:nvGrpSpPr>
        <p:grpSpPr>
          <a:xfrm>
            <a:off x="2433449" y="2577631"/>
            <a:ext cx="146790" cy="185455"/>
            <a:chOff x="3665538" y="3100388"/>
            <a:chExt cx="265113" cy="334963"/>
          </a:xfrm>
          <a:solidFill>
            <a:schemeClr val="accent1"/>
          </a:solidFill>
        </p:grpSpPr>
        <p:sp>
          <p:nvSpPr>
            <p:cNvPr id="311" name="Freeform 186"/>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2" name="Freeform 187"/>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3" name="Freeform 188"/>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14" name="Freeform 189"/>
          <p:cNvSpPr>
            <a:spLocks noEditPoints="1"/>
          </p:cNvSpPr>
          <p:nvPr/>
        </p:nvSpPr>
        <p:spPr bwMode="auto">
          <a:xfrm>
            <a:off x="1714439" y="3472386"/>
            <a:ext cx="120421" cy="129204"/>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20" name="组合 314"/>
          <p:cNvGrpSpPr/>
          <p:nvPr/>
        </p:nvGrpSpPr>
        <p:grpSpPr>
          <a:xfrm>
            <a:off x="1887599" y="2480067"/>
            <a:ext cx="88778" cy="141509"/>
            <a:chOff x="2679701" y="2924175"/>
            <a:chExt cx="160337" cy="255588"/>
          </a:xfrm>
          <a:solidFill>
            <a:schemeClr val="accent1"/>
          </a:solidFill>
        </p:grpSpPr>
        <p:sp>
          <p:nvSpPr>
            <p:cNvPr id="316" name="Freeform 190"/>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7" name="Freeform 191"/>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8" name="Freeform 192"/>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9" name="Freeform 193"/>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20" name="Freeform 194"/>
          <p:cNvSpPr>
            <a:spLocks noEditPoints="1"/>
          </p:cNvSpPr>
          <p:nvPr/>
        </p:nvSpPr>
        <p:spPr bwMode="auto">
          <a:xfrm>
            <a:off x="1877931" y="1754948"/>
            <a:ext cx="120421" cy="130962"/>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21" name="矩形 320"/>
          <p:cNvSpPr/>
          <p:nvPr>
            <p:custDataLst>
              <p:tags r:id="rId1"/>
            </p:custDataLst>
          </p:nvPr>
        </p:nvSpPr>
        <p:spPr>
          <a:xfrm>
            <a:off x="3891578" y="1652984"/>
            <a:ext cx="2042064" cy="922020"/>
          </a:xfrm>
          <a:prstGeom prst="rect">
            <a:avLst/>
          </a:prstGeom>
        </p:spPr>
        <p:txBody>
          <a:bodyPr wrap="square" lIns="91453" tIns="45726" rIns="91453" bIns="45726">
            <a:spAutoFit/>
          </a:bodyPr>
          <a:lstStyle/>
          <a:p>
            <a:r>
              <a:rPr lang="zh-CN" altLang="en-US" b="1" dirty="0">
                <a:solidFill>
                  <a:srgbClr val="C00000"/>
                </a:solidFill>
                <a:latin typeface="楷体" panose="02010609060101010101" pitchFamily="2" charset="-122"/>
                <a:ea typeface="楷体" panose="02010609060101010101" pitchFamily="2" charset="-122"/>
              </a:rPr>
              <a:t>（一）独特性</a:t>
            </a:r>
            <a:r>
              <a:rPr lang="en-US" altLang="zh-CN" b="1" dirty="0">
                <a:solidFill>
                  <a:srgbClr val="C00000"/>
                </a:solidFill>
                <a:latin typeface="楷体" panose="02010609060101010101" pitchFamily="2" charset="-122"/>
                <a:ea typeface="楷体" panose="02010609060101010101" pitchFamily="2" charset="-122"/>
              </a:rPr>
              <a:t>——</a:t>
            </a:r>
            <a:r>
              <a:rPr lang="zh-CN" altLang="en-US" b="1" dirty="0">
                <a:solidFill>
                  <a:srgbClr val="C00000"/>
                </a:solidFill>
                <a:latin typeface="楷体" panose="02010609060101010101" pitchFamily="2" charset="-122"/>
                <a:ea typeface="楷体" panose="02010609060101010101" pitchFamily="2" charset="-122"/>
              </a:rPr>
              <a:t>应针对自身实际情况量身定制</a:t>
            </a:r>
            <a:endParaRPr lang="zh-CN" altLang="en-US" b="1" dirty="0">
              <a:solidFill>
                <a:srgbClr val="C00000"/>
              </a:solidFill>
              <a:latin typeface="楷体" panose="02010609060101010101" pitchFamily="2" charset="-122"/>
              <a:ea typeface="楷体" panose="02010609060101010101" pitchFamily="2" charset="-122"/>
            </a:endParaRPr>
          </a:p>
        </p:txBody>
      </p:sp>
      <p:sp>
        <p:nvSpPr>
          <p:cNvPr id="323" name="矩形 322"/>
          <p:cNvSpPr/>
          <p:nvPr>
            <p:custDataLst>
              <p:tags r:id="rId2"/>
            </p:custDataLst>
          </p:nvPr>
        </p:nvSpPr>
        <p:spPr>
          <a:xfrm>
            <a:off x="3876936" y="2999110"/>
            <a:ext cx="2160479" cy="922020"/>
          </a:xfrm>
          <a:prstGeom prst="rect">
            <a:avLst/>
          </a:prstGeom>
        </p:spPr>
        <p:txBody>
          <a:bodyPr wrap="square" lIns="91453" tIns="45726" rIns="91453" bIns="45726">
            <a:spAutoFit/>
          </a:bodyPr>
          <a:lstStyle/>
          <a:p>
            <a:r>
              <a:rPr lang="zh-CN" altLang="en-US" b="1" dirty="0">
                <a:solidFill>
                  <a:srgbClr val="00B050"/>
                </a:solidFill>
                <a:latin typeface="楷体" panose="02010609060101010101" pitchFamily="2" charset="-122"/>
                <a:sym typeface="+mn-ea"/>
              </a:rPr>
              <a:t>（三）</a:t>
            </a:r>
            <a:r>
              <a:rPr lang="zh-CN" altLang="en-US" b="1" dirty="0">
                <a:solidFill>
                  <a:srgbClr val="00B050"/>
                </a:solidFill>
                <a:latin typeface="楷体" panose="02010609060101010101" pitchFamily="2" charset="-122"/>
                <a:ea typeface="楷体" panose="02010609060101010101" pitchFamily="2" charset="-122"/>
              </a:rPr>
              <a:t>阶段性</a:t>
            </a:r>
            <a:r>
              <a:rPr lang="en-US" altLang="zh-CN" b="1" dirty="0">
                <a:solidFill>
                  <a:srgbClr val="00B050"/>
                </a:solidFill>
                <a:latin typeface="楷体" panose="02010609060101010101" pitchFamily="2" charset="-122"/>
                <a:ea typeface="楷体" panose="02010609060101010101" pitchFamily="2" charset="-122"/>
              </a:rPr>
              <a:t>——</a:t>
            </a:r>
            <a:r>
              <a:rPr lang="zh-CN" altLang="en-US" b="1" dirty="0">
                <a:solidFill>
                  <a:srgbClr val="00B050"/>
                </a:solidFill>
                <a:latin typeface="楷体" panose="02010609060101010101" pitchFamily="2" charset="-122"/>
                <a:ea typeface="楷体" panose="02010609060101010101" pitchFamily="2" charset="-122"/>
              </a:rPr>
              <a:t>生涯规划应体现个人发展的阶段性</a:t>
            </a:r>
            <a:endParaRPr lang="zh-CN" altLang="en-US" b="1" dirty="0">
              <a:solidFill>
                <a:srgbClr val="00B050"/>
              </a:solidFill>
              <a:latin typeface="楷体" panose="02010609060101010101" pitchFamily="2" charset="-122"/>
              <a:ea typeface="楷体" panose="02010609060101010101" pitchFamily="2" charset="-122"/>
            </a:endParaRPr>
          </a:p>
        </p:txBody>
      </p:sp>
      <p:sp>
        <p:nvSpPr>
          <p:cNvPr id="325" name="矩形 324"/>
          <p:cNvSpPr/>
          <p:nvPr>
            <p:custDataLst>
              <p:tags r:id="rId3"/>
            </p:custDataLst>
          </p:nvPr>
        </p:nvSpPr>
        <p:spPr>
          <a:xfrm>
            <a:off x="6496490" y="1652984"/>
            <a:ext cx="2569225" cy="922020"/>
          </a:xfrm>
          <a:prstGeom prst="rect">
            <a:avLst/>
          </a:prstGeom>
        </p:spPr>
        <p:txBody>
          <a:bodyPr wrap="square" lIns="91453" tIns="45726" rIns="91453" bIns="45726">
            <a:spAutoFit/>
          </a:bodyPr>
          <a:lstStyle/>
          <a:p>
            <a:r>
              <a:rPr lang="zh-CN" altLang="en-US" b="1" dirty="0">
                <a:solidFill>
                  <a:schemeClr val="accent4">
                    <a:lumMod val="75000"/>
                  </a:schemeClr>
                </a:solidFill>
                <a:latin typeface="楷体" panose="02010609060101010101" pitchFamily="2" charset="-122"/>
                <a:sym typeface="+mn-ea"/>
              </a:rPr>
              <a:t>（二）</a:t>
            </a:r>
            <a:r>
              <a:rPr lang="zh-CN" altLang="en-US" b="1" dirty="0">
                <a:solidFill>
                  <a:schemeClr val="accent4">
                    <a:lumMod val="75000"/>
                  </a:schemeClr>
                </a:solidFill>
                <a:latin typeface="楷体" panose="02010609060101010101" pitchFamily="2" charset="-122"/>
                <a:ea typeface="楷体" panose="02010609060101010101" pitchFamily="2" charset="-122"/>
              </a:rPr>
              <a:t>可行性</a:t>
            </a:r>
            <a:r>
              <a:rPr lang="en-US" altLang="zh-CN" b="1" dirty="0">
                <a:solidFill>
                  <a:schemeClr val="accent4">
                    <a:lumMod val="75000"/>
                  </a:schemeClr>
                </a:solidFill>
                <a:latin typeface="楷体" panose="02010609060101010101" pitchFamily="2" charset="-122"/>
                <a:ea typeface="楷体" panose="02010609060101010101" pitchFamily="2" charset="-122"/>
              </a:rPr>
              <a:t>——</a:t>
            </a:r>
            <a:r>
              <a:rPr lang="zh-CN" altLang="en-US" b="1" dirty="0">
                <a:solidFill>
                  <a:schemeClr val="accent4">
                    <a:lumMod val="75000"/>
                  </a:schemeClr>
                </a:solidFill>
                <a:latin typeface="楷体" panose="02010609060101010101" pitchFamily="2" charset="-122"/>
                <a:ea typeface="楷体" panose="02010609060101010101" pitchFamily="2" charset="-122"/>
              </a:rPr>
              <a:t>应以实际可操作作为前提，实现理想和现实的统一</a:t>
            </a:r>
            <a:endParaRPr lang="zh-CN" altLang="en-US" b="1" dirty="0">
              <a:solidFill>
                <a:schemeClr val="accent4">
                  <a:lumMod val="75000"/>
                </a:schemeClr>
              </a:solidFill>
              <a:latin typeface="楷体" panose="02010609060101010101" pitchFamily="2" charset="-122"/>
              <a:ea typeface="楷体" panose="02010609060101010101" pitchFamily="2" charset="-122"/>
            </a:endParaRPr>
          </a:p>
        </p:txBody>
      </p:sp>
      <p:sp>
        <p:nvSpPr>
          <p:cNvPr id="327" name="矩形 326"/>
          <p:cNvSpPr/>
          <p:nvPr>
            <p:custDataLst>
              <p:tags r:id="rId4"/>
            </p:custDataLst>
          </p:nvPr>
        </p:nvSpPr>
        <p:spPr>
          <a:xfrm>
            <a:off x="6479039" y="2999058"/>
            <a:ext cx="2376264" cy="922020"/>
          </a:xfrm>
          <a:prstGeom prst="rect">
            <a:avLst/>
          </a:prstGeom>
        </p:spPr>
        <p:txBody>
          <a:bodyPr wrap="square" lIns="91453" tIns="45726" rIns="91453" bIns="45726">
            <a:spAutoFit/>
          </a:bodyPr>
          <a:lstStyle/>
          <a:p>
            <a:r>
              <a:rPr lang="zh-CN" altLang="en-US" b="1" dirty="0">
                <a:solidFill>
                  <a:schemeClr val="accent1"/>
                </a:solidFill>
                <a:latin typeface="楷体" panose="02010609060101010101" pitchFamily="2" charset="-122"/>
                <a:sym typeface="+mn-ea"/>
              </a:rPr>
              <a:t>（四）</a:t>
            </a:r>
            <a:r>
              <a:rPr lang="zh-CN" altLang="en-US" b="1" dirty="0">
                <a:solidFill>
                  <a:schemeClr val="accent1"/>
                </a:solidFill>
                <a:latin typeface="楷体" panose="02010609060101010101" pitchFamily="2" charset="-122"/>
                <a:ea typeface="楷体" panose="02010609060101010101" pitchFamily="2" charset="-122"/>
              </a:rPr>
              <a:t>发展性</a:t>
            </a:r>
            <a:r>
              <a:rPr lang="en-US" altLang="zh-CN" b="1" dirty="0">
                <a:solidFill>
                  <a:schemeClr val="accent1"/>
                </a:solidFill>
                <a:latin typeface="楷体" panose="02010609060101010101" pitchFamily="2" charset="-122"/>
                <a:ea typeface="楷体" panose="02010609060101010101" pitchFamily="2" charset="-122"/>
              </a:rPr>
              <a:t>——</a:t>
            </a:r>
            <a:r>
              <a:rPr lang="zh-CN" altLang="en-US" b="1" dirty="0">
                <a:solidFill>
                  <a:schemeClr val="accent1"/>
                </a:solidFill>
                <a:latin typeface="楷体" panose="02010609060101010101" pitchFamily="2" charset="-122"/>
                <a:ea typeface="楷体" panose="02010609060101010101" pitchFamily="2" charset="-122"/>
              </a:rPr>
              <a:t>生涯规划书的内容不是一成不变的</a:t>
            </a:r>
            <a:endParaRPr lang="zh-CN" altLang="en-US" b="1" dirty="0">
              <a:solidFill>
                <a:schemeClr val="accent1"/>
              </a:solidFill>
              <a:latin typeface="楷体" panose="02010609060101010101" pitchFamily="2" charset="-122"/>
              <a:ea typeface="楷体" panose="02010609060101010101" pitchFamily="2" charset="-122"/>
            </a:endParaRPr>
          </a:p>
        </p:txBody>
      </p:sp>
      <p:grpSp>
        <p:nvGrpSpPr>
          <p:cNvPr id="21" name="组合 328"/>
          <p:cNvGrpSpPr/>
          <p:nvPr>
            <p:custDataLst>
              <p:tags r:id="rId5"/>
            </p:custDataLst>
          </p:nvPr>
        </p:nvGrpSpPr>
        <p:grpSpPr>
          <a:xfrm>
            <a:off x="3413516" y="3103143"/>
            <a:ext cx="393826" cy="393803"/>
            <a:chOff x="3564033" y="3063299"/>
            <a:chExt cx="393757" cy="393757"/>
          </a:xfrm>
        </p:grpSpPr>
        <p:sp>
          <p:nvSpPr>
            <p:cNvPr id="330" name="椭圆 329"/>
            <p:cNvSpPr/>
            <p:nvPr>
              <p:custDataLst>
                <p:tags r:id="rId6"/>
              </p:custDataLst>
            </p:nvPr>
          </p:nvSpPr>
          <p:spPr>
            <a:xfrm>
              <a:off x="3564033" y="3063299"/>
              <a:ext cx="393757" cy="3937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Freeform 893"/>
            <p:cNvSpPr>
              <a:spLocks noEditPoints="1"/>
            </p:cNvSpPr>
            <p:nvPr>
              <p:custDataLst>
                <p:tags r:id="rId7"/>
              </p:custDataLst>
            </p:nvPr>
          </p:nvSpPr>
          <p:spPr bwMode="auto">
            <a:xfrm>
              <a:off x="3674786" y="3111991"/>
              <a:ext cx="172250" cy="296371"/>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2" name="组合 331"/>
          <p:cNvGrpSpPr/>
          <p:nvPr>
            <p:custDataLst>
              <p:tags r:id="rId8"/>
            </p:custDataLst>
          </p:nvPr>
        </p:nvGrpSpPr>
        <p:grpSpPr>
          <a:xfrm>
            <a:off x="6018153" y="3120332"/>
            <a:ext cx="393826" cy="393803"/>
            <a:chOff x="6168219" y="3132131"/>
            <a:chExt cx="393757" cy="393757"/>
          </a:xfrm>
        </p:grpSpPr>
        <p:sp>
          <p:nvSpPr>
            <p:cNvPr id="333" name="椭圆 332"/>
            <p:cNvSpPr/>
            <p:nvPr>
              <p:custDataLst>
                <p:tags r:id="rId9"/>
              </p:custDataLst>
            </p:nvPr>
          </p:nvSpPr>
          <p:spPr>
            <a:xfrm>
              <a:off x="6168219" y="3132131"/>
              <a:ext cx="393757" cy="3937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Freeform 895"/>
            <p:cNvSpPr>
              <a:spLocks noEditPoints="1"/>
            </p:cNvSpPr>
            <p:nvPr>
              <p:custDataLst>
                <p:tags r:id="rId10"/>
              </p:custDataLst>
            </p:nvPr>
          </p:nvSpPr>
          <p:spPr bwMode="auto">
            <a:xfrm>
              <a:off x="6254526" y="3187600"/>
              <a:ext cx="221142" cy="266490"/>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3" name="组合 334"/>
          <p:cNvGrpSpPr/>
          <p:nvPr>
            <p:custDataLst>
              <p:tags r:id="rId11"/>
            </p:custDataLst>
          </p:nvPr>
        </p:nvGrpSpPr>
        <p:grpSpPr>
          <a:xfrm>
            <a:off x="3413516" y="1781034"/>
            <a:ext cx="393826" cy="393803"/>
            <a:chOff x="3564033" y="1741346"/>
            <a:chExt cx="393757" cy="393757"/>
          </a:xfrm>
        </p:grpSpPr>
        <p:sp>
          <p:nvSpPr>
            <p:cNvPr id="336" name="椭圆 335"/>
            <p:cNvSpPr/>
            <p:nvPr>
              <p:custDataLst>
                <p:tags r:id="rId12"/>
              </p:custDataLst>
            </p:nvPr>
          </p:nvSpPr>
          <p:spPr>
            <a:xfrm>
              <a:off x="3564033" y="1741346"/>
              <a:ext cx="393757" cy="3937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Freeform 898"/>
            <p:cNvSpPr>
              <a:spLocks noEditPoints="1"/>
            </p:cNvSpPr>
            <p:nvPr>
              <p:custDataLst>
                <p:tags r:id="rId13"/>
              </p:custDataLst>
            </p:nvPr>
          </p:nvSpPr>
          <p:spPr bwMode="auto">
            <a:xfrm>
              <a:off x="3683642" y="1812997"/>
              <a:ext cx="154539" cy="237101"/>
            </a:xfrm>
            <a:custGeom>
              <a:avLst/>
              <a:gdLst>
                <a:gd name="T0" fmla="*/ 47 w 123"/>
                <a:gd name="T1" fmla="*/ 8 h 189"/>
                <a:gd name="T2" fmla="*/ 49 w 123"/>
                <a:gd name="T3" fmla="*/ 4 h 189"/>
                <a:gd name="T4" fmla="*/ 59 w 123"/>
                <a:gd name="T5" fmla="*/ 1 h 189"/>
                <a:gd name="T6" fmla="*/ 64 w 123"/>
                <a:gd name="T7" fmla="*/ 3 h 189"/>
                <a:gd name="T8" fmla="*/ 64 w 123"/>
                <a:gd name="T9" fmla="*/ 5 h 189"/>
                <a:gd name="T10" fmla="*/ 62 w 123"/>
                <a:gd name="T11" fmla="*/ 9 h 189"/>
                <a:gd name="T12" fmla="*/ 52 w 123"/>
                <a:gd name="T13" fmla="*/ 13 h 189"/>
                <a:gd name="T14" fmla="*/ 48 w 123"/>
                <a:gd name="T15" fmla="*/ 10 h 189"/>
                <a:gd name="T16" fmla="*/ 47 w 123"/>
                <a:gd name="T17" fmla="*/ 8 h 189"/>
                <a:gd name="T18" fmla="*/ 76 w 123"/>
                <a:gd name="T19" fmla="*/ 106 h 189"/>
                <a:gd name="T20" fmla="*/ 72 w 123"/>
                <a:gd name="T21" fmla="*/ 111 h 189"/>
                <a:gd name="T22" fmla="*/ 79 w 123"/>
                <a:gd name="T23" fmla="*/ 114 h 189"/>
                <a:gd name="T24" fmla="*/ 97 w 123"/>
                <a:gd name="T25" fmla="*/ 108 h 189"/>
                <a:gd name="T26" fmla="*/ 102 w 123"/>
                <a:gd name="T27" fmla="*/ 102 h 189"/>
                <a:gd name="T28" fmla="*/ 95 w 123"/>
                <a:gd name="T29" fmla="*/ 100 h 189"/>
                <a:gd name="T30" fmla="*/ 76 w 123"/>
                <a:gd name="T31" fmla="*/ 106 h 189"/>
                <a:gd name="T32" fmla="*/ 123 w 123"/>
                <a:gd name="T33" fmla="*/ 134 h 189"/>
                <a:gd name="T34" fmla="*/ 123 w 123"/>
                <a:gd name="T35" fmla="*/ 138 h 189"/>
                <a:gd name="T36" fmla="*/ 120 w 123"/>
                <a:gd name="T37" fmla="*/ 141 h 189"/>
                <a:gd name="T38" fmla="*/ 114 w 123"/>
                <a:gd name="T39" fmla="*/ 141 h 189"/>
                <a:gd name="T40" fmla="*/ 83 w 123"/>
                <a:gd name="T41" fmla="*/ 166 h 189"/>
                <a:gd name="T42" fmla="*/ 108 w 123"/>
                <a:gd name="T43" fmla="*/ 182 h 189"/>
                <a:gd name="T44" fmla="*/ 102 w 123"/>
                <a:gd name="T45" fmla="*/ 189 h 189"/>
                <a:gd name="T46" fmla="*/ 23 w 123"/>
                <a:gd name="T47" fmla="*/ 189 h 189"/>
                <a:gd name="T48" fmla="*/ 17 w 123"/>
                <a:gd name="T49" fmla="*/ 182 h 189"/>
                <a:gd name="T50" fmla="*/ 38 w 123"/>
                <a:gd name="T51" fmla="*/ 167 h 189"/>
                <a:gd name="T52" fmla="*/ 0 w 123"/>
                <a:gd name="T53" fmla="*/ 107 h 189"/>
                <a:gd name="T54" fmla="*/ 52 w 123"/>
                <a:gd name="T55" fmla="*/ 46 h 189"/>
                <a:gd name="T56" fmla="*/ 46 w 123"/>
                <a:gd name="T57" fmla="*/ 25 h 189"/>
                <a:gd name="T58" fmla="*/ 49 w 123"/>
                <a:gd name="T59" fmla="*/ 18 h 189"/>
                <a:gd name="T60" fmla="*/ 68 w 123"/>
                <a:gd name="T61" fmla="*/ 12 h 189"/>
                <a:gd name="T62" fmla="*/ 75 w 123"/>
                <a:gd name="T63" fmla="*/ 16 h 189"/>
                <a:gd name="T64" fmla="*/ 97 w 123"/>
                <a:gd name="T65" fmla="*/ 87 h 189"/>
                <a:gd name="T66" fmla="*/ 93 w 123"/>
                <a:gd name="T67" fmla="*/ 94 h 189"/>
                <a:gd name="T68" fmla="*/ 75 w 123"/>
                <a:gd name="T69" fmla="*/ 100 h 189"/>
                <a:gd name="T70" fmla="*/ 68 w 123"/>
                <a:gd name="T71" fmla="*/ 96 h 189"/>
                <a:gd name="T72" fmla="*/ 59 w 123"/>
                <a:gd name="T73" fmla="*/ 67 h 189"/>
                <a:gd name="T74" fmla="*/ 22 w 123"/>
                <a:gd name="T75" fmla="*/ 105 h 189"/>
                <a:gd name="T76" fmla="*/ 56 w 123"/>
                <a:gd name="T77" fmla="*/ 147 h 189"/>
                <a:gd name="T78" fmla="*/ 74 w 123"/>
                <a:gd name="T79" fmla="*/ 141 h 189"/>
                <a:gd name="T80" fmla="*/ 68 w 123"/>
                <a:gd name="T81" fmla="*/ 141 h 189"/>
                <a:gd name="T82" fmla="*/ 65 w 123"/>
                <a:gd name="T83" fmla="*/ 138 h 189"/>
                <a:gd name="T84" fmla="*/ 65 w 123"/>
                <a:gd name="T85" fmla="*/ 134 h 189"/>
                <a:gd name="T86" fmla="*/ 68 w 123"/>
                <a:gd name="T87" fmla="*/ 131 h 189"/>
                <a:gd name="T88" fmla="*/ 120 w 123"/>
                <a:gd name="T89" fmla="*/ 131 h 189"/>
                <a:gd name="T90" fmla="*/ 123 w 123"/>
                <a:gd name="T91" fmla="*/ 134 h 189"/>
                <a:gd name="T92" fmla="*/ 67 w 123"/>
                <a:gd name="T93" fmla="*/ 35 h 189"/>
                <a:gd name="T94" fmla="*/ 78 w 123"/>
                <a:gd name="T95" fmla="*/ 74 h 189"/>
                <a:gd name="T96" fmla="*/ 80 w 123"/>
                <a:gd name="T97" fmla="*/ 76 h 189"/>
                <a:gd name="T98" fmla="*/ 82 w 123"/>
                <a:gd name="T99" fmla="*/ 76 h 189"/>
                <a:gd name="T100" fmla="*/ 84 w 123"/>
                <a:gd name="T101" fmla="*/ 72 h 189"/>
                <a:gd name="T102" fmla="*/ 72 w 123"/>
                <a:gd name="T103" fmla="*/ 34 h 189"/>
                <a:gd name="T104" fmla="*/ 69 w 123"/>
                <a:gd name="T105" fmla="*/ 32 h 189"/>
                <a:gd name="T106" fmla="*/ 67 w 123"/>
                <a:gd name="T107" fmla="*/ 35 h 189"/>
                <a:gd name="T108" fmla="*/ 67 w 123"/>
                <a:gd name="T109" fmla="*/ 162 h 189"/>
                <a:gd name="T110" fmla="*/ 55 w 123"/>
                <a:gd name="T111" fmla="*/ 162 h 189"/>
                <a:gd name="T112" fmla="*/ 55 w 123"/>
                <a:gd name="T113" fmla="*/ 174 h 189"/>
                <a:gd name="T114" fmla="*/ 67 w 123"/>
                <a:gd name="T115" fmla="*/ 174 h 189"/>
                <a:gd name="T116" fmla="*/ 67 w 123"/>
                <a:gd name="T117" fmla="*/ 1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89">
                  <a:moveTo>
                    <a:pt x="47" y="8"/>
                  </a:moveTo>
                  <a:cubicBezTo>
                    <a:pt x="46" y="6"/>
                    <a:pt x="47" y="5"/>
                    <a:pt x="49" y="4"/>
                  </a:cubicBezTo>
                  <a:cubicBezTo>
                    <a:pt x="59" y="1"/>
                    <a:pt x="59" y="1"/>
                    <a:pt x="59" y="1"/>
                  </a:cubicBezTo>
                  <a:cubicBezTo>
                    <a:pt x="61" y="0"/>
                    <a:pt x="63" y="1"/>
                    <a:pt x="64" y="3"/>
                  </a:cubicBezTo>
                  <a:cubicBezTo>
                    <a:pt x="64" y="5"/>
                    <a:pt x="64" y="5"/>
                    <a:pt x="64" y="5"/>
                  </a:cubicBezTo>
                  <a:cubicBezTo>
                    <a:pt x="65" y="7"/>
                    <a:pt x="64" y="9"/>
                    <a:pt x="62" y="9"/>
                  </a:cubicBezTo>
                  <a:cubicBezTo>
                    <a:pt x="52" y="13"/>
                    <a:pt x="52" y="13"/>
                    <a:pt x="52" y="13"/>
                  </a:cubicBezTo>
                  <a:cubicBezTo>
                    <a:pt x="50" y="13"/>
                    <a:pt x="48" y="12"/>
                    <a:pt x="48" y="10"/>
                  </a:cubicBezTo>
                  <a:lnTo>
                    <a:pt x="47" y="8"/>
                  </a:lnTo>
                  <a:close/>
                  <a:moveTo>
                    <a:pt x="76" y="106"/>
                  </a:moveTo>
                  <a:cubicBezTo>
                    <a:pt x="73" y="107"/>
                    <a:pt x="71" y="109"/>
                    <a:pt x="72" y="111"/>
                  </a:cubicBezTo>
                  <a:cubicBezTo>
                    <a:pt x="73" y="114"/>
                    <a:pt x="76" y="115"/>
                    <a:pt x="79" y="114"/>
                  </a:cubicBezTo>
                  <a:cubicBezTo>
                    <a:pt x="97" y="108"/>
                    <a:pt x="97" y="108"/>
                    <a:pt x="97" y="108"/>
                  </a:cubicBezTo>
                  <a:cubicBezTo>
                    <a:pt x="100" y="107"/>
                    <a:pt x="102" y="105"/>
                    <a:pt x="102" y="102"/>
                  </a:cubicBezTo>
                  <a:cubicBezTo>
                    <a:pt x="101" y="100"/>
                    <a:pt x="98" y="99"/>
                    <a:pt x="95" y="100"/>
                  </a:cubicBezTo>
                  <a:lnTo>
                    <a:pt x="76" y="106"/>
                  </a:lnTo>
                  <a:close/>
                  <a:moveTo>
                    <a:pt x="123" y="134"/>
                  </a:moveTo>
                  <a:cubicBezTo>
                    <a:pt x="123" y="138"/>
                    <a:pt x="123" y="138"/>
                    <a:pt x="123" y="138"/>
                  </a:cubicBezTo>
                  <a:cubicBezTo>
                    <a:pt x="123" y="140"/>
                    <a:pt x="122" y="141"/>
                    <a:pt x="120" y="141"/>
                  </a:cubicBezTo>
                  <a:cubicBezTo>
                    <a:pt x="114" y="141"/>
                    <a:pt x="114" y="141"/>
                    <a:pt x="114" y="141"/>
                  </a:cubicBezTo>
                  <a:cubicBezTo>
                    <a:pt x="108" y="150"/>
                    <a:pt x="95" y="160"/>
                    <a:pt x="83" y="166"/>
                  </a:cubicBezTo>
                  <a:cubicBezTo>
                    <a:pt x="96" y="169"/>
                    <a:pt x="108" y="177"/>
                    <a:pt x="108" y="182"/>
                  </a:cubicBezTo>
                  <a:cubicBezTo>
                    <a:pt x="108" y="186"/>
                    <a:pt x="105" y="189"/>
                    <a:pt x="102" y="189"/>
                  </a:cubicBezTo>
                  <a:cubicBezTo>
                    <a:pt x="23" y="189"/>
                    <a:pt x="23" y="189"/>
                    <a:pt x="23" y="189"/>
                  </a:cubicBezTo>
                  <a:cubicBezTo>
                    <a:pt x="20" y="189"/>
                    <a:pt x="17" y="186"/>
                    <a:pt x="17" y="182"/>
                  </a:cubicBezTo>
                  <a:cubicBezTo>
                    <a:pt x="17" y="177"/>
                    <a:pt x="26" y="171"/>
                    <a:pt x="38" y="167"/>
                  </a:cubicBezTo>
                  <a:cubicBezTo>
                    <a:pt x="9" y="150"/>
                    <a:pt x="0" y="133"/>
                    <a:pt x="0" y="107"/>
                  </a:cubicBezTo>
                  <a:cubicBezTo>
                    <a:pt x="0" y="80"/>
                    <a:pt x="19" y="54"/>
                    <a:pt x="52" y="46"/>
                  </a:cubicBezTo>
                  <a:cubicBezTo>
                    <a:pt x="46" y="25"/>
                    <a:pt x="46" y="25"/>
                    <a:pt x="46" y="25"/>
                  </a:cubicBezTo>
                  <a:cubicBezTo>
                    <a:pt x="45" y="22"/>
                    <a:pt x="46" y="19"/>
                    <a:pt x="49" y="18"/>
                  </a:cubicBezTo>
                  <a:cubicBezTo>
                    <a:pt x="68" y="12"/>
                    <a:pt x="68" y="12"/>
                    <a:pt x="68" y="12"/>
                  </a:cubicBezTo>
                  <a:cubicBezTo>
                    <a:pt x="71" y="11"/>
                    <a:pt x="74" y="13"/>
                    <a:pt x="75" y="16"/>
                  </a:cubicBezTo>
                  <a:cubicBezTo>
                    <a:pt x="97" y="87"/>
                    <a:pt x="97" y="87"/>
                    <a:pt x="97" y="87"/>
                  </a:cubicBezTo>
                  <a:cubicBezTo>
                    <a:pt x="98" y="90"/>
                    <a:pt x="96" y="93"/>
                    <a:pt x="93" y="94"/>
                  </a:cubicBezTo>
                  <a:cubicBezTo>
                    <a:pt x="75" y="100"/>
                    <a:pt x="75" y="100"/>
                    <a:pt x="75" y="100"/>
                  </a:cubicBezTo>
                  <a:cubicBezTo>
                    <a:pt x="72" y="100"/>
                    <a:pt x="69" y="99"/>
                    <a:pt x="68" y="96"/>
                  </a:cubicBezTo>
                  <a:cubicBezTo>
                    <a:pt x="59" y="67"/>
                    <a:pt x="59" y="67"/>
                    <a:pt x="59" y="67"/>
                  </a:cubicBezTo>
                  <a:cubicBezTo>
                    <a:pt x="42" y="69"/>
                    <a:pt x="22" y="85"/>
                    <a:pt x="22" y="105"/>
                  </a:cubicBezTo>
                  <a:cubicBezTo>
                    <a:pt x="22" y="127"/>
                    <a:pt x="38" y="147"/>
                    <a:pt x="56" y="147"/>
                  </a:cubicBezTo>
                  <a:cubicBezTo>
                    <a:pt x="64" y="147"/>
                    <a:pt x="70" y="145"/>
                    <a:pt x="74" y="141"/>
                  </a:cubicBezTo>
                  <a:cubicBezTo>
                    <a:pt x="68" y="141"/>
                    <a:pt x="68" y="141"/>
                    <a:pt x="68" y="141"/>
                  </a:cubicBezTo>
                  <a:cubicBezTo>
                    <a:pt x="66" y="141"/>
                    <a:pt x="65" y="140"/>
                    <a:pt x="65" y="138"/>
                  </a:cubicBezTo>
                  <a:cubicBezTo>
                    <a:pt x="65" y="134"/>
                    <a:pt x="65" y="134"/>
                    <a:pt x="65" y="134"/>
                  </a:cubicBezTo>
                  <a:cubicBezTo>
                    <a:pt x="65" y="133"/>
                    <a:pt x="66" y="131"/>
                    <a:pt x="68" y="131"/>
                  </a:cubicBezTo>
                  <a:cubicBezTo>
                    <a:pt x="120" y="131"/>
                    <a:pt x="120" y="131"/>
                    <a:pt x="120" y="131"/>
                  </a:cubicBezTo>
                  <a:cubicBezTo>
                    <a:pt x="122" y="131"/>
                    <a:pt x="123" y="133"/>
                    <a:pt x="123" y="134"/>
                  </a:cubicBezTo>
                  <a:close/>
                  <a:moveTo>
                    <a:pt x="67" y="35"/>
                  </a:moveTo>
                  <a:cubicBezTo>
                    <a:pt x="78" y="74"/>
                    <a:pt x="78" y="74"/>
                    <a:pt x="78" y="74"/>
                  </a:cubicBezTo>
                  <a:cubicBezTo>
                    <a:pt x="78" y="75"/>
                    <a:pt x="79" y="75"/>
                    <a:pt x="80" y="76"/>
                  </a:cubicBezTo>
                  <a:cubicBezTo>
                    <a:pt x="81" y="76"/>
                    <a:pt x="81" y="76"/>
                    <a:pt x="82" y="76"/>
                  </a:cubicBezTo>
                  <a:cubicBezTo>
                    <a:pt x="83" y="75"/>
                    <a:pt x="84" y="74"/>
                    <a:pt x="84" y="72"/>
                  </a:cubicBezTo>
                  <a:cubicBezTo>
                    <a:pt x="72" y="34"/>
                    <a:pt x="72" y="34"/>
                    <a:pt x="72" y="34"/>
                  </a:cubicBezTo>
                  <a:cubicBezTo>
                    <a:pt x="72" y="32"/>
                    <a:pt x="70" y="31"/>
                    <a:pt x="69" y="32"/>
                  </a:cubicBezTo>
                  <a:cubicBezTo>
                    <a:pt x="67" y="32"/>
                    <a:pt x="66" y="34"/>
                    <a:pt x="67" y="35"/>
                  </a:cubicBezTo>
                  <a:close/>
                  <a:moveTo>
                    <a:pt x="67" y="162"/>
                  </a:moveTo>
                  <a:cubicBezTo>
                    <a:pt x="64" y="159"/>
                    <a:pt x="58" y="159"/>
                    <a:pt x="55" y="162"/>
                  </a:cubicBezTo>
                  <a:cubicBezTo>
                    <a:pt x="52" y="165"/>
                    <a:pt x="52" y="171"/>
                    <a:pt x="55" y="174"/>
                  </a:cubicBezTo>
                  <a:cubicBezTo>
                    <a:pt x="58" y="177"/>
                    <a:pt x="64" y="177"/>
                    <a:pt x="67" y="174"/>
                  </a:cubicBezTo>
                  <a:cubicBezTo>
                    <a:pt x="70" y="171"/>
                    <a:pt x="70" y="165"/>
                    <a:pt x="67" y="162"/>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4" name="组合 337"/>
          <p:cNvGrpSpPr/>
          <p:nvPr>
            <p:custDataLst>
              <p:tags r:id="rId14"/>
            </p:custDataLst>
          </p:nvPr>
        </p:nvGrpSpPr>
        <p:grpSpPr>
          <a:xfrm>
            <a:off x="6018153" y="1793620"/>
            <a:ext cx="393826" cy="393803"/>
            <a:chOff x="6168219" y="1810178"/>
            <a:chExt cx="393757" cy="393757"/>
          </a:xfrm>
        </p:grpSpPr>
        <p:sp>
          <p:nvSpPr>
            <p:cNvPr id="339" name="椭圆 338"/>
            <p:cNvSpPr/>
            <p:nvPr>
              <p:custDataLst>
                <p:tags r:id="rId15"/>
              </p:custDataLst>
            </p:nvPr>
          </p:nvSpPr>
          <p:spPr>
            <a:xfrm>
              <a:off x="6168219" y="1810178"/>
              <a:ext cx="393757" cy="3937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Freeform 911"/>
            <p:cNvSpPr>
              <a:spLocks noEditPoints="1"/>
            </p:cNvSpPr>
            <p:nvPr>
              <p:custDataLst>
                <p:tags r:id="rId16"/>
              </p:custDataLst>
            </p:nvPr>
          </p:nvSpPr>
          <p:spPr bwMode="auto">
            <a:xfrm>
              <a:off x="6226269" y="1918711"/>
              <a:ext cx="277656" cy="176691"/>
            </a:xfrm>
            <a:custGeom>
              <a:avLst/>
              <a:gdLst>
                <a:gd name="T0" fmla="*/ 232 w 232"/>
                <a:gd name="T1" fmla="*/ 54 h 148"/>
                <a:gd name="T2" fmla="*/ 229 w 232"/>
                <a:gd name="T3" fmla="*/ 51 h 148"/>
                <a:gd name="T4" fmla="*/ 6 w 232"/>
                <a:gd name="T5" fmla="*/ 0 h 148"/>
                <a:gd name="T6" fmla="*/ 1 w 232"/>
                <a:gd name="T7" fmla="*/ 2 h 148"/>
                <a:gd name="T8" fmla="*/ 2 w 232"/>
                <a:gd name="T9" fmla="*/ 6 h 148"/>
                <a:gd name="T10" fmla="*/ 120 w 232"/>
                <a:gd name="T11" fmla="*/ 146 h 148"/>
                <a:gd name="T12" fmla="*/ 123 w 232"/>
                <a:gd name="T13" fmla="*/ 148 h 148"/>
                <a:gd name="T14" fmla="*/ 125 w 232"/>
                <a:gd name="T15" fmla="*/ 147 h 148"/>
                <a:gd name="T16" fmla="*/ 231 w 232"/>
                <a:gd name="T17" fmla="*/ 58 h 148"/>
                <a:gd name="T18" fmla="*/ 232 w 232"/>
                <a:gd name="T19" fmla="*/ 54 h 148"/>
                <a:gd name="T20" fmla="*/ 123 w 232"/>
                <a:gd name="T21" fmla="*/ 138 h 148"/>
                <a:gd name="T22" fmla="*/ 112 w 232"/>
                <a:gd name="T23" fmla="*/ 124 h 148"/>
                <a:gd name="T24" fmla="*/ 119 w 232"/>
                <a:gd name="T25" fmla="*/ 118 h 148"/>
                <a:gd name="T26" fmla="*/ 120 w 232"/>
                <a:gd name="T27" fmla="*/ 113 h 148"/>
                <a:gd name="T28" fmla="*/ 115 w 232"/>
                <a:gd name="T29" fmla="*/ 113 h 148"/>
                <a:gd name="T30" fmla="*/ 107 w 232"/>
                <a:gd name="T31" fmla="*/ 119 h 148"/>
                <a:gd name="T32" fmla="*/ 95 w 232"/>
                <a:gd name="T33" fmla="*/ 105 h 148"/>
                <a:gd name="T34" fmla="*/ 99 w 232"/>
                <a:gd name="T35" fmla="*/ 101 h 148"/>
                <a:gd name="T36" fmla="*/ 100 w 232"/>
                <a:gd name="T37" fmla="*/ 97 h 148"/>
                <a:gd name="T38" fmla="*/ 95 w 232"/>
                <a:gd name="T39" fmla="*/ 96 h 148"/>
                <a:gd name="T40" fmla="*/ 91 w 232"/>
                <a:gd name="T41" fmla="*/ 100 h 148"/>
                <a:gd name="T42" fmla="*/ 78 w 232"/>
                <a:gd name="T43" fmla="*/ 85 h 148"/>
                <a:gd name="T44" fmla="*/ 86 w 232"/>
                <a:gd name="T45" fmla="*/ 78 h 148"/>
                <a:gd name="T46" fmla="*/ 86 w 232"/>
                <a:gd name="T47" fmla="*/ 74 h 148"/>
                <a:gd name="T48" fmla="*/ 82 w 232"/>
                <a:gd name="T49" fmla="*/ 74 h 148"/>
                <a:gd name="T50" fmla="*/ 75 w 232"/>
                <a:gd name="T51" fmla="*/ 80 h 148"/>
                <a:gd name="T52" fmla="*/ 62 w 232"/>
                <a:gd name="T53" fmla="*/ 65 h 148"/>
                <a:gd name="T54" fmla="*/ 66 w 232"/>
                <a:gd name="T55" fmla="*/ 62 h 148"/>
                <a:gd name="T56" fmla="*/ 66 w 232"/>
                <a:gd name="T57" fmla="*/ 57 h 148"/>
                <a:gd name="T58" fmla="*/ 62 w 232"/>
                <a:gd name="T59" fmla="*/ 57 h 148"/>
                <a:gd name="T60" fmla="*/ 58 w 232"/>
                <a:gd name="T61" fmla="*/ 60 h 148"/>
                <a:gd name="T62" fmla="*/ 45 w 232"/>
                <a:gd name="T63" fmla="*/ 45 h 148"/>
                <a:gd name="T64" fmla="*/ 53 w 232"/>
                <a:gd name="T65" fmla="*/ 39 h 148"/>
                <a:gd name="T66" fmla="*/ 53 w 232"/>
                <a:gd name="T67" fmla="*/ 35 h 148"/>
                <a:gd name="T68" fmla="*/ 49 w 232"/>
                <a:gd name="T69" fmla="*/ 35 h 148"/>
                <a:gd name="T70" fmla="*/ 41 w 232"/>
                <a:gd name="T71" fmla="*/ 41 h 148"/>
                <a:gd name="T72" fmla="*/ 16 w 232"/>
                <a:gd name="T73" fmla="*/ 10 h 148"/>
                <a:gd name="T74" fmla="*/ 219 w 232"/>
                <a:gd name="T75" fmla="*/ 57 h 148"/>
                <a:gd name="T76" fmla="*/ 123 w 232"/>
                <a:gd name="T77" fmla="*/ 138 h 148"/>
                <a:gd name="T78" fmla="*/ 125 w 232"/>
                <a:gd name="T79" fmla="*/ 100 h 148"/>
                <a:gd name="T80" fmla="*/ 128 w 232"/>
                <a:gd name="T81" fmla="*/ 102 h 148"/>
                <a:gd name="T82" fmla="*/ 131 w 232"/>
                <a:gd name="T83" fmla="*/ 101 h 148"/>
                <a:gd name="T84" fmla="*/ 165 w 232"/>
                <a:gd name="T85" fmla="*/ 72 h 148"/>
                <a:gd name="T86" fmla="*/ 167 w 232"/>
                <a:gd name="T87" fmla="*/ 68 h 148"/>
                <a:gd name="T88" fmla="*/ 164 w 232"/>
                <a:gd name="T89" fmla="*/ 65 h 148"/>
                <a:gd name="T90" fmla="*/ 93 w 232"/>
                <a:gd name="T91" fmla="*/ 51 h 148"/>
                <a:gd name="T92" fmla="*/ 88 w 232"/>
                <a:gd name="T93" fmla="*/ 53 h 148"/>
                <a:gd name="T94" fmla="*/ 89 w 232"/>
                <a:gd name="T95" fmla="*/ 57 h 148"/>
                <a:gd name="T96" fmla="*/ 125 w 232"/>
                <a:gd name="T97" fmla="*/ 100 h 148"/>
                <a:gd name="T98" fmla="*/ 154 w 232"/>
                <a:gd name="T99" fmla="*/ 71 h 148"/>
                <a:gd name="T100" fmla="*/ 128 w 232"/>
                <a:gd name="T101" fmla="*/ 92 h 148"/>
                <a:gd name="T102" fmla="*/ 102 w 232"/>
                <a:gd name="T103" fmla="*/ 61 h 148"/>
                <a:gd name="T104" fmla="*/ 154 w 232"/>
                <a:gd name="T105" fmla="*/ 7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148">
                  <a:moveTo>
                    <a:pt x="232" y="54"/>
                  </a:moveTo>
                  <a:cubicBezTo>
                    <a:pt x="232" y="53"/>
                    <a:pt x="230" y="52"/>
                    <a:pt x="229" y="51"/>
                  </a:cubicBezTo>
                  <a:cubicBezTo>
                    <a:pt x="6" y="0"/>
                    <a:pt x="6" y="0"/>
                    <a:pt x="6" y="0"/>
                  </a:cubicBezTo>
                  <a:cubicBezTo>
                    <a:pt x="4" y="0"/>
                    <a:pt x="2" y="0"/>
                    <a:pt x="1" y="2"/>
                  </a:cubicBezTo>
                  <a:cubicBezTo>
                    <a:pt x="0" y="3"/>
                    <a:pt x="1" y="5"/>
                    <a:pt x="2" y="6"/>
                  </a:cubicBezTo>
                  <a:cubicBezTo>
                    <a:pt x="120" y="146"/>
                    <a:pt x="120" y="146"/>
                    <a:pt x="120" y="146"/>
                  </a:cubicBezTo>
                  <a:cubicBezTo>
                    <a:pt x="120" y="147"/>
                    <a:pt x="122" y="148"/>
                    <a:pt x="123" y="148"/>
                  </a:cubicBezTo>
                  <a:cubicBezTo>
                    <a:pt x="124" y="148"/>
                    <a:pt x="124" y="148"/>
                    <a:pt x="125" y="147"/>
                  </a:cubicBezTo>
                  <a:cubicBezTo>
                    <a:pt x="231" y="58"/>
                    <a:pt x="231" y="58"/>
                    <a:pt x="231" y="58"/>
                  </a:cubicBezTo>
                  <a:cubicBezTo>
                    <a:pt x="232" y="57"/>
                    <a:pt x="232" y="56"/>
                    <a:pt x="232" y="54"/>
                  </a:cubicBezTo>
                  <a:close/>
                  <a:moveTo>
                    <a:pt x="123" y="138"/>
                  </a:moveTo>
                  <a:cubicBezTo>
                    <a:pt x="112" y="124"/>
                    <a:pt x="112" y="124"/>
                    <a:pt x="112" y="124"/>
                  </a:cubicBezTo>
                  <a:cubicBezTo>
                    <a:pt x="119" y="118"/>
                    <a:pt x="119" y="118"/>
                    <a:pt x="119" y="118"/>
                  </a:cubicBezTo>
                  <a:cubicBezTo>
                    <a:pt x="121" y="117"/>
                    <a:pt x="121" y="115"/>
                    <a:pt x="120" y="113"/>
                  </a:cubicBezTo>
                  <a:cubicBezTo>
                    <a:pt x="118" y="112"/>
                    <a:pt x="116" y="112"/>
                    <a:pt x="115" y="113"/>
                  </a:cubicBezTo>
                  <a:cubicBezTo>
                    <a:pt x="107" y="119"/>
                    <a:pt x="107" y="119"/>
                    <a:pt x="107" y="119"/>
                  </a:cubicBezTo>
                  <a:cubicBezTo>
                    <a:pt x="95" y="105"/>
                    <a:pt x="95" y="105"/>
                    <a:pt x="95" y="105"/>
                  </a:cubicBezTo>
                  <a:cubicBezTo>
                    <a:pt x="99" y="101"/>
                    <a:pt x="99" y="101"/>
                    <a:pt x="99" y="101"/>
                  </a:cubicBezTo>
                  <a:cubicBezTo>
                    <a:pt x="101" y="100"/>
                    <a:pt x="101" y="98"/>
                    <a:pt x="100" y="97"/>
                  </a:cubicBezTo>
                  <a:cubicBezTo>
                    <a:pt x="98" y="95"/>
                    <a:pt x="96" y="95"/>
                    <a:pt x="95" y="96"/>
                  </a:cubicBezTo>
                  <a:cubicBezTo>
                    <a:pt x="91" y="100"/>
                    <a:pt x="91" y="100"/>
                    <a:pt x="91" y="100"/>
                  </a:cubicBezTo>
                  <a:cubicBezTo>
                    <a:pt x="78" y="85"/>
                    <a:pt x="78" y="85"/>
                    <a:pt x="78" y="85"/>
                  </a:cubicBezTo>
                  <a:cubicBezTo>
                    <a:pt x="86" y="78"/>
                    <a:pt x="86" y="78"/>
                    <a:pt x="86" y="78"/>
                  </a:cubicBezTo>
                  <a:cubicBezTo>
                    <a:pt x="87" y="77"/>
                    <a:pt x="87" y="75"/>
                    <a:pt x="86" y="74"/>
                  </a:cubicBezTo>
                  <a:cubicBezTo>
                    <a:pt x="85" y="73"/>
                    <a:pt x="83" y="73"/>
                    <a:pt x="82" y="74"/>
                  </a:cubicBezTo>
                  <a:cubicBezTo>
                    <a:pt x="75" y="80"/>
                    <a:pt x="75" y="80"/>
                    <a:pt x="75" y="80"/>
                  </a:cubicBezTo>
                  <a:cubicBezTo>
                    <a:pt x="62" y="65"/>
                    <a:pt x="62" y="65"/>
                    <a:pt x="62" y="65"/>
                  </a:cubicBezTo>
                  <a:cubicBezTo>
                    <a:pt x="66" y="62"/>
                    <a:pt x="66" y="62"/>
                    <a:pt x="66" y="62"/>
                  </a:cubicBezTo>
                  <a:cubicBezTo>
                    <a:pt x="67" y="61"/>
                    <a:pt x="68" y="59"/>
                    <a:pt x="66" y="57"/>
                  </a:cubicBezTo>
                  <a:cubicBezTo>
                    <a:pt x="65" y="56"/>
                    <a:pt x="63" y="56"/>
                    <a:pt x="62" y="57"/>
                  </a:cubicBezTo>
                  <a:cubicBezTo>
                    <a:pt x="58" y="60"/>
                    <a:pt x="58" y="60"/>
                    <a:pt x="58" y="60"/>
                  </a:cubicBezTo>
                  <a:cubicBezTo>
                    <a:pt x="45" y="45"/>
                    <a:pt x="45" y="45"/>
                    <a:pt x="45" y="45"/>
                  </a:cubicBezTo>
                  <a:cubicBezTo>
                    <a:pt x="53" y="39"/>
                    <a:pt x="53" y="39"/>
                    <a:pt x="53" y="39"/>
                  </a:cubicBezTo>
                  <a:cubicBezTo>
                    <a:pt x="54" y="38"/>
                    <a:pt x="54" y="36"/>
                    <a:pt x="53" y="35"/>
                  </a:cubicBezTo>
                  <a:cubicBezTo>
                    <a:pt x="52" y="34"/>
                    <a:pt x="50" y="34"/>
                    <a:pt x="49" y="35"/>
                  </a:cubicBezTo>
                  <a:cubicBezTo>
                    <a:pt x="41" y="41"/>
                    <a:pt x="41" y="41"/>
                    <a:pt x="41" y="41"/>
                  </a:cubicBezTo>
                  <a:cubicBezTo>
                    <a:pt x="16" y="10"/>
                    <a:pt x="16" y="10"/>
                    <a:pt x="16" y="10"/>
                  </a:cubicBezTo>
                  <a:cubicBezTo>
                    <a:pt x="219" y="57"/>
                    <a:pt x="219" y="57"/>
                    <a:pt x="219" y="57"/>
                  </a:cubicBezTo>
                  <a:lnTo>
                    <a:pt x="123" y="138"/>
                  </a:lnTo>
                  <a:close/>
                  <a:moveTo>
                    <a:pt x="125" y="100"/>
                  </a:moveTo>
                  <a:cubicBezTo>
                    <a:pt x="126" y="101"/>
                    <a:pt x="127" y="102"/>
                    <a:pt x="128" y="102"/>
                  </a:cubicBezTo>
                  <a:cubicBezTo>
                    <a:pt x="129" y="102"/>
                    <a:pt x="130" y="102"/>
                    <a:pt x="131" y="101"/>
                  </a:cubicBezTo>
                  <a:cubicBezTo>
                    <a:pt x="165" y="72"/>
                    <a:pt x="165" y="72"/>
                    <a:pt x="165" y="72"/>
                  </a:cubicBezTo>
                  <a:cubicBezTo>
                    <a:pt x="167" y="71"/>
                    <a:pt x="167" y="69"/>
                    <a:pt x="167" y="68"/>
                  </a:cubicBezTo>
                  <a:cubicBezTo>
                    <a:pt x="166" y="66"/>
                    <a:pt x="165" y="65"/>
                    <a:pt x="164" y="65"/>
                  </a:cubicBezTo>
                  <a:cubicBezTo>
                    <a:pt x="93" y="51"/>
                    <a:pt x="93" y="51"/>
                    <a:pt x="93" y="51"/>
                  </a:cubicBezTo>
                  <a:cubicBezTo>
                    <a:pt x="91" y="51"/>
                    <a:pt x="89" y="51"/>
                    <a:pt x="88" y="53"/>
                  </a:cubicBezTo>
                  <a:cubicBezTo>
                    <a:pt x="87" y="54"/>
                    <a:pt x="88" y="56"/>
                    <a:pt x="89" y="57"/>
                  </a:cubicBezTo>
                  <a:lnTo>
                    <a:pt x="125" y="100"/>
                  </a:lnTo>
                  <a:close/>
                  <a:moveTo>
                    <a:pt x="154" y="71"/>
                  </a:moveTo>
                  <a:cubicBezTo>
                    <a:pt x="128" y="92"/>
                    <a:pt x="128" y="92"/>
                    <a:pt x="128" y="92"/>
                  </a:cubicBezTo>
                  <a:cubicBezTo>
                    <a:pt x="102" y="61"/>
                    <a:pt x="102" y="61"/>
                    <a:pt x="102" y="61"/>
                  </a:cubicBezTo>
                  <a:lnTo>
                    <a:pt x="154" y="71"/>
                  </a:ln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sp>
        <p:nvSpPr>
          <p:cNvPr id="229" name="文本框 228"/>
          <p:cNvSpPr txBox="1"/>
          <p:nvPr/>
        </p:nvSpPr>
        <p:spPr>
          <a:xfrm>
            <a:off x="2255013" y="235281"/>
            <a:ext cx="418995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二、制订职业生涯规划的原则</a:t>
            </a:r>
            <a:endParaRPr lang="zh-CN" altLang="en-US" sz="2400" b="1" dirty="0">
              <a:latin typeface="微软雅黑" panose="020B0503020204020204" pitchFamily="34" charset="-122"/>
              <a:ea typeface="微软雅黑" panose="020B0503020204020204" pitchFamily="34" charset="-122"/>
            </a:endParaRPr>
          </a:p>
        </p:txBody>
      </p:sp>
      <p:sp>
        <p:nvSpPr>
          <p:cNvPr id="253" name="等腰三角形 25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1"/>
                                        </p:tgtEl>
                                        <p:attrNameLst>
                                          <p:attrName>style.visibility</p:attrName>
                                        </p:attrNameLst>
                                      </p:cBhvr>
                                      <p:to>
                                        <p:strVal val="visible"/>
                                      </p:to>
                                    </p:set>
                                    <p:animEffect transition="in" filter="fade">
                                      <p:cBhvr>
                                        <p:cTn id="7" dur="1000"/>
                                        <p:tgtEl>
                                          <p:spTgt spid="321"/>
                                        </p:tgtEl>
                                      </p:cBhvr>
                                    </p:animEffect>
                                    <p:anim calcmode="lin" valueType="num">
                                      <p:cBhvr>
                                        <p:cTn id="8" dur="1000" fill="hold"/>
                                        <p:tgtEl>
                                          <p:spTgt spid="321"/>
                                        </p:tgtEl>
                                        <p:attrNameLst>
                                          <p:attrName>ppt_x</p:attrName>
                                        </p:attrNameLst>
                                      </p:cBhvr>
                                      <p:tavLst>
                                        <p:tav tm="0">
                                          <p:val>
                                            <p:strVal val="#ppt_x"/>
                                          </p:val>
                                        </p:tav>
                                        <p:tav tm="100000">
                                          <p:val>
                                            <p:strVal val="#ppt_x"/>
                                          </p:val>
                                        </p:tav>
                                      </p:tavLst>
                                    </p:anim>
                                    <p:anim calcmode="lin" valueType="num">
                                      <p:cBhvr>
                                        <p:cTn id="9" dur="1000" fill="hold"/>
                                        <p:tgtEl>
                                          <p:spTgt spid="3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25"/>
                                        </p:tgtEl>
                                        <p:attrNameLst>
                                          <p:attrName>style.visibility</p:attrName>
                                        </p:attrNameLst>
                                      </p:cBhvr>
                                      <p:to>
                                        <p:strVal val="visible"/>
                                      </p:to>
                                    </p:set>
                                    <p:animEffect transition="in" filter="fade">
                                      <p:cBhvr>
                                        <p:cTn id="19" dur="1000"/>
                                        <p:tgtEl>
                                          <p:spTgt spid="325"/>
                                        </p:tgtEl>
                                      </p:cBhvr>
                                    </p:animEffect>
                                    <p:anim calcmode="lin" valueType="num">
                                      <p:cBhvr>
                                        <p:cTn id="20" dur="1000" fill="hold"/>
                                        <p:tgtEl>
                                          <p:spTgt spid="325"/>
                                        </p:tgtEl>
                                        <p:attrNameLst>
                                          <p:attrName>ppt_x</p:attrName>
                                        </p:attrNameLst>
                                      </p:cBhvr>
                                      <p:tavLst>
                                        <p:tav tm="0">
                                          <p:val>
                                            <p:strVal val="#ppt_x"/>
                                          </p:val>
                                        </p:tav>
                                        <p:tav tm="100000">
                                          <p:val>
                                            <p:strVal val="#ppt_x"/>
                                          </p:val>
                                        </p:tav>
                                      </p:tavLst>
                                    </p:anim>
                                    <p:anim calcmode="lin" valueType="num">
                                      <p:cBhvr>
                                        <p:cTn id="21" dur="1000" fill="hold"/>
                                        <p:tgtEl>
                                          <p:spTgt spid="32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23"/>
                                        </p:tgtEl>
                                        <p:attrNameLst>
                                          <p:attrName>style.visibility</p:attrName>
                                        </p:attrNameLst>
                                      </p:cBhvr>
                                      <p:to>
                                        <p:strVal val="visible"/>
                                      </p:to>
                                    </p:set>
                                    <p:animEffect transition="in" filter="fade">
                                      <p:cBhvr>
                                        <p:cTn id="34" dur="1000"/>
                                        <p:tgtEl>
                                          <p:spTgt spid="323"/>
                                        </p:tgtEl>
                                      </p:cBhvr>
                                    </p:animEffect>
                                    <p:anim calcmode="lin" valueType="num">
                                      <p:cBhvr>
                                        <p:cTn id="35" dur="1000" fill="hold"/>
                                        <p:tgtEl>
                                          <p:spTgt spid="323"/>
                                        </p:tgtEl>
                                        <p:attrNameLst>
                                          <p:attrName>ppt_x</p:attrName>
                                        </p:attrNameLst>
                                      </p:cBhvr>
                                      <p:tavLst>
                                        <p:tav tm="0">
                                          <p:val>
                                            <p:strVal val="#ppt_x"/>
                                          </p:val>
                                        </p:tav>
                                        <p:tav tm="100000">
                                          <p:val>
                                            <p:strVal val="#ppt_x"/>
                                          </p:val>
                                        </p:tav>
                                      </p:tavLst>
                                    </p:anim>
                                    <p:anim calcmode="lin" valueType="num">
                                      <p:cBhvr>
                                        <p:cTn id="36" dur="1000" fill="hold"/>
                                        <p:tgtEl>
                                          <p:spTgt spid="3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27"/>
                                        </p:tgtEl>
                                        <p:attrNameLst>
                                          <p:attrName>style.visibility</p:attrName>
                                        </p:attrNameLst>
                                      </p:cBhvr>
                                      <p:to>
                                        <p:strVal val="visible"/>
                                      </p:to>
                                    </p:set>
                                    <p:animEffect transition="in" filter="fade">
                                      <p:cBhvr>
                                        <p:cTn id="41" dur="1000"/>
                                        <p:tgtEl>
                                          <p:spTgt spid="327"/>
                                        </p:tgtEl>
                                      </p:cBhvr>
                                    </p:animEffect>
                                    <p:anim calcmode="lin" valueType="num">
                                      <p:cBhvr>
                                        <p:cTn id="42" dur="1000" fill="hold"/>
                                        <p:tgtEl>
                                          <p:spTgt spid="327"/>
                                        </p:tgtEl>
                                        <p:attrNameLst>
                                          <p:attrName>ppt_x</p:attrName>
                                        </p:attrNameLst>
                                      </p:cBhvr>
                                      <p:tavLst>
                                        <p:tav tm="0">
                                          <p:val>
                                            <p:strVal val="#ppt_x"/>
                                          </p:val>
                                        </p:tav>
                                        <p:tav tm="100000">
                                          <p:val>
                                            <p:strVal val="#ppt_x"/>
                                          </p:val>
                                        </p:tav>
                                      </p:tavLst>
                                    </p:anim>
                                    <p:anim calcmode="lin" valueType="num">
                                      <p:cBhvr>
                                        <p:cTn id="43" dur="1000" fill="hold"/>
                                        <p:tgtEl>
                                          <p:spTgt spid="32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p:bldP spid="323" grpId="0"/>
      <p:bldP spid="325" grpId="0"/>
      <p:bldP spid="3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0346" y="1101619"/>
            <a:ext cx="8215994" cy="2076450"/>
          </a:xfrm>
          <a:prstGeom prst="rect">
            <a:avLst/>
          </a:prstGeom>
          <a:noFill/>
        </p:spPr>
        <p:txBody>
          <a:bodyPr wrap="square">
            <a:spAutoFit/>
          </a:bodyPr>
          <a:lstStyle/>
          <a:p>
            <a:pPr>
              <a:lnSpc>
                <a:spcPct val="150000"/>
              </a:lnSpc>
            </a:pPr>
            <a:r>
              <a:rPr lang="zh-CN" altLang="en-US" sz="1600" b="1" dirty="0">
                <a:solidFill>
                  <a:schemeClr val="accent2"/>
                </a:solidFill>
                <a:latin typeface="微软雅黑" panose="020B0503020204020204" pitchFamily="34" charset="-122"/>
                <a:ea typeface="微软雅黑" panose="020B0503020204020204" pitchFamily="34" charset="-122"/>
              </a:rPr>
              <a:t>（一）独特性</a:t>
            </a:r>
            <a:r>
              <a:rPr lang="en-US" altLang="zh-CN" sz="1600" b="1" dirty="0">
                <a:solidFill>
                  <a:schemeClr val="accent2"/>
                </a:solidFill>
                <a:latin typeface="微软雅黑" panose="020B0503020204020204" pitchFamily="34" charset="-122"/>
                <a:ea typeface="微软雅黑" panose="020B0503020204020204" pitchFamily="34" charset="-122"/>
              </a:rPr>
              <a:t>——</a:t>
            </a:r>
            <a:r>
              <a:rPr lang="zh-CN" altLang="en-US" sz="1600" b="1" dirty="0">
                <a:solidFill>
                  <a:schemeClr val="accent2"/>
                </a:solidFill>
                <a:latin typeface="微软雅黑" panose="020B0503020204020204" pitchFamily="34" charset="-122"/>
                <a:ea typeface="微软雅黑" panose="020B0503020204020204" pitchFamily="34" charset="-122"/>
              </a:rPr>
              <a:t>应针对自身实际情况量身定制</a:t>
            </a:r>
            <a:endParaRPr lang="zh-CN" altLang="en-US"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dirty="0"/>
              <a:t>犹如世界上没有两片完全相同的叶子，世界上也没有两个完全相同的人，每个人高矮胖瘦各不同，内在的性格特征、知识结构、兴趣爱好、能力倾向等都有自己的特点，其家庭条件、处所的社会环境也都不相同，因而</a:t>
            </a:r>
            <a:r>
              <a:rPr lang="zh-CN" altLang="en-US" sz="1400" dirty="0">
                <a:solidFill>
                  <a:schemeClr val="accent1"/>
                </a:solidFill>
              </a:rPr>
              <a:t>在制订职业生涯规划时不可能找到普适的路径，必须综合考虑个人各个方面的实际情况而量身定制</a:t>
            </a:r>
            <a:r>
              <a:rPr lang="zh-CN" altLang="en-US" sz="1400" dirty="0"/>
              <a:t>；条件相同或类似的人在一定条件下可以借鉴，但绝不能抄袭，否则就是抄袭了别人的人生，生活在别人的影子里。</a:t>
            </a:r>
            <a:endParaRPr lang="zh-CN" altLang="en-US" sz="1200" dirty="0">
              <a:latin typeface="楷体" panose="02010609060101010101" pitchFamily="2" charset="-122"/>
              <a:ea typeface="楷体" panose="02010609060101010101" pitchFamily="2" charset="-122"/>
            </a:endParaRPr>
          </a:p>
        </p:txBody>
      </p:sp>
      <p:sp>
        <p:nvSpPr>
          <p:cNvPr id="9" name="文本框 8"/>
          <p:cNvSpPr txBox="1"/>
          <p:nvPr/>
        </p:nvSpPr>
        <p:spPr>
          <a:xfrm>
            <a:off x="2255013" y="235281"/>
            <a:ext cx="418995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二、制订职业生涯规划的原则</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540346" y="3128649"/>
            <a:ext cx="8360010" cy="1476375"/>
          </a:xfrm>
          <a:prstGeom prst="rect">
            <a:avLst/>
          </a:prstGeom>
          <a:noFill/>
        </p:spPr>
        <p:txBody>
          <a:bodyPr wrap="square">
            <a:spAutoFit/>
          </a:bodyPr>
          <a:lstStyle/>
          <a:p>
            <a:pPr>
              <a:lnSpc>
                <a:spcPct val="150000"/>
              </a:lnSpc>
            </a:pPr>
            <a:r>
              <a:rPr lang="zh-CN" altLang="en-US" sz="1600" b="1" dirty="0">
                <a:solidFill>
                  <a:schemeClr val="accent1"/>
                </a:solidFill>
                <a:latin typeface="微软雅黑" panose="020B0503020204020204" pitchFamily="34" charset="-122"/>
                <a:ea typeface="微软雅黑" panose="020B0503020204020204" pitchFamily="34" charset="-122"/>
              </a:rPr>
              <a:t>（二）可行性</a:t>
            </a:r>
            <a:r>
              <a:rPr lang="en-US" altLang="zh-CN" sz="1600" b="1" dirty="0">
                <a:solidFill>
                  <a:schemeClr val="accent1"/>
                </a:solidFill>
                <a:latin typeface="微软雅黑" panose="020B0503020204020204" pitchFamily="34" charset="-122"/>
                <a:ea typeface="微软雅黑" panose="020B0503020204020204" pitchFamily="34" charset="-122"/>
              </a:rPr>
              <a:t>——</a:t>
            </a:r>
            <a:r>
              <a:rPr lang="zh-CN" altLang="en-US" sz="1600" b="1" dirty="0">
                <a:solidFill>
                  <a:schemeClr val="accent1"/>
                </a:solidFill>
                <a:latin typeface="微软雅黑" panose="020B0503020204020204" pitchFamily="34" charset="-122"/>
                <a:ea typeface="微软雅黑" panose="020B0503020204020204" pitchFamily="34" charset="-122"/>
              </a:rPr>
              <a:t>应以实际可操作作为前提，实现理想和现实的统一</a:t>
            </a:r>
            <a:endParaRPr lang="zh-CN" altLang="en-US"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 </a:t>
            </a:r>
            <a:r>
              <a:rPr lang="zh-CN" altLang="en-US" sz="1400" dirty="0"/>
              <a:t>每个人都有自己的职业理想，但理想是否能够实现，则有赖于用以实现生涯理想的规划方案是否可行。可行性体现在两个方面：首先是</a:t>
            </a:r>
            <a:r>
              <a:rPr lang="zh-CN" altLang="en-US" sz="1400" dirty="0">
                <a:solidFill>
                  <a:schemeClr val="accent2"/>
                </a:solidFill>
              </a:rPr>
              <a:t>生涯目标的可行性</a:t>
            </a:r>
            <a:r>
              <a:rPr lang="zh-CN" altLang="en-US" sz="1400" dirty="0"/>
              <a:t>，即目标的设定是否建立在现实条件的基础上；其次是</a:t>
            </a:r>
            <a:r>
              <a:rPr lang="zh-CN" altLang="en-US" sz="1400" dirty="0">
                <a:solidFill>
                  <a:schemeClr val="accent2"/>
                </a:solidFill>
              </a:rPr>
              <a:t>职业行动计划的可行性</a:t>
            </a:r>
            <a:r>
              <a:rPr lang="zh-CN" altLang="en-US" sz="1400" dirty="0"/>
              <a:t>，即行动计划是否是自己可以做到并根据一定标准可以进行考核监督的。</a:t>
            </a:r>
            <a:endParaRPr lang="zh-CN" altLang="en-US" sz="1600" dirty="0">
              <a:latin typeface="楷体" panose="02010609060101010101" pitchFamily="2" charset="-122"/>
              <a:ea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randombar(horizontal)">
                                      <p:cBhvr>
                                        <p:cTn id="17" dur="500"/>
                                        <p:tgtEl>
                                          <p:spTgt spid="1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1">
                                            <p:txEl>
                                              <p:pRg st="1" end="1"/>
                                            </p:txEl>
                                          </p:spTgt>
                                        </p:tgtEl>
                                        <p:attrNameLst>
                                          <p:attrName>style.visibility</p:attrName>
                                        </p:attrNameLst>
                                      </p:cBhvr>
                                      <p:to>
                                        <p:strVal val="visible"/>
                                      </p:to>
                                    </p:set>
                                    <p:animEffect transition="in" filter="randombar(horizontal)">
                                      <p:cBhvr>
                                        <p:cTn id="22"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68338" y="1060376"/>
            <a:ext cx="8360010" cy="1753235"/>
          </a:xfrm>
          <a:prstGeom prst="rect">
            <a:avLst/>
          </a:prstGeom>
          <a:noFill/>
        </p:spPr>
        <p:txBody>
          <a:bodyPr wrap="square">
            <a:spAutoFit/>
          </a:bodyPr>
          <a:lstStyle/>
          <a:p>
            <a:pPr>
              <a:lnSpc>
                <a:spcPct val="150000"/>
              </a:lnSpc>
            </a:pPr>
            <a:r>
              <a:rPr lang="zh-CN" altLang="en-US" sz="1600" b="1" dirty="0">
                <a:solidFill>
                  <a:schemeClr val="accent2"/>
                </a:solidFill>
                <a:latin typeface="微软雅黑" panose="020B0503020204020204" pitchFamily="34" charset="-122"/>
                <a:ea typeface="微软雅黑" panose="020B0503020204020204" pitchFamily="34" charset="-122"/>
              </a:rPr>
              <a:t>（三）阶段性</a:t>
            </a:r>
            <a:r>
              <a:rPr lang="en-US" altLang="zh-CN" sz="1600" b="1" dirty="0">
                <a:solidFill>
                  <a:schemeClr val="accent2"/>
                </a:solidFill>
                <a:latin typeface="微软雅黑" panose="020B0503020204020204" pitchFamily="34" charset="-122"/>
                <a:ea typeface="微软雅黑" panose="020B0503020204020204" pitchFamily="34" charset="-122"/>
              </a:rPr>
              <a:t>——</a:t>
            </a:r>
            <a:r>
              <a:rPr lang="zh-CN" altLang="en-US" sz="1600" b="1" dirty="0">
                <a:solidFill>
                  <a:schemeClr val="accent2"/>
                </a:solidFill>
                <a:latin typeface="微软雅黑" panose="020B0503020204020204" pitchFamily="34" charset="-122"/>
                <a:ea typeface="微软雅黑" panose="020B0503020204020204" pitchFamily="34" charset="-122"/>
              </a:rPr>
              <a:t>生涯规划应体现个人发展的阶段性</a:t>
            </a:r>
            <a:endParaRPr lang="zh-CN" altLang="en-US"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dirty="0"/>
              <a:t>根据舒伯的生涯彩虹图，个人的职业发展具有阶段性，</a:t>
            </a:r>
            <a:r>
              <a:rPr lang="zh-CN" altLang="en-US" sz="1400" dirty="0">
                <a:solidFill>
                  <a:schemeClr val="accent1"/>
                </a:solidFill>
              </a:rPr>
              <a:t>每个人在自己人生发展的不同阶段所承担的重点角色是不同的，并有着不同的发展任务。</a:t>
            </a:r>
            <a:r>
              <a:rPr lang="zh-CN" altLang="en-US" sz="1400" dirty="0"/>
              <a:t>职业生涯规划也应该根据自己的年龄和所处的阶段设计不同的内容，以适应每个发展阶段的特点，使每个阶段都能充实度过，并逐步达成阶段性目标，确保人生发展目标的顺利实现。</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255013" y="235281"/>
            <a:ext cx="418995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二、制订职业生涯规划的原则</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468338" y="2692127"/>
            <a:ext cx="8360010" cy="2399665"/>
          </a:xfrm>
          <a:prstGeom prst="rect">
            <a:avLst/>
          </a:prstGeom>
          <a:noFill/>
        </p:spPr>
        <p:txBody>
          <a:bodyPr wrap="square">
            <a:spAutoFit/>
          </a:bodyPr>
          <a:lstStyle/>
          <a:p>
            <a:pPr>
              <a:lnSpc>
                <a:spcPct val="150000"/>
              </a:lnSpc>
            </a:pPr>
            <a:r>
              <a:rPr lang="zh-CN" altLang="en-US" sz="1600" b="1" dirty="0">
                <a:solidFill>
                  <a:schemeClr val="accent1"/>
                </a:solidFill>
                <a:latin typeface="微软雅黑" panose="020B0503020204020204" pitchFamily="34" charset="-122"/>
                <a:ea typeface="微软雅黑" panose="020B0503020204020204" pitchFamily="34" charset="-122"/>
              </a:rPr>
              <a:t>（四）发展性</a:t>
            </a:r>
            <a:r>
              <a:rPr lang="en-US" altLang="zh-CN" sz="1600" b="1" dirty="0">
                <a:solidFill>
                  <a:schemeClr val="accent1"/>
                </a:solidFill>
                <a:latin typeface="微软雅黑" panose="020B0503020204020204" pitchFamily="34" charset="-122"/>
                <a:ea typeface="微软雅黑" panose="020B0503020204020204" pitchFamily="34" charset="-122"/>
              </a:rPr>
              <a:t>——</a:t>
            </a:r>
            <a:r>
              <a:rPr lang="zh-CN" altLang="en-US" sz="1600" b="1" dirty="0">
                <a:solidFill>
                  <a:schemeClr val="accent1"/>
                </a:solidFill>
                <a:latin typeface="微软雅黑" panose="020B0503020204020204" pitchFamily="34" charset="-122"/>
                <a:ea typeface="微软雅黑" panose="020B0503020204020204" pitchFamily="34" charset="-122"/>
              </a:rPr>
              <a:t>生涯规划书的内容不是一成不变的</a:t>
            </a:r>
            <a:endParaRPr lang="zh-CN" altLang="en-US"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accent2"/>
                </a:solidFill>
              </a:rPr>
              <a:t>职业生涯规划要求具有一定的超前性和预测性</a:t>
            </a:r>
            <a:r>
              <a:rPr lang="zh-CN" altLang="en-US" sz="1400" dirty="0"/>
              <a:t>，而事物是不断发展变化的，职业生涯规划并不总能适应新情况的出现，所以应根据自我发展、社会变迁及其他不可预测的因素，主动适应各种变化，及时评估，灵活调整，不断修正、优化自己的职业生涯规划方案。</a:t>
            </a:r>
            <a:endParaRPr lang="en-US" altLang="zh-CN" sz="1400" dirty="0"/>
          </a:p>
          <a:p>
            <a:pPr>
              <a:lnSpc>
                <a:spcPct val="150000"/>
              </a:lnSpc>
            </a:pPr>
            <a:r>
              <a:rPr lang="zh-CN" altLang="en-US" sz="1400" dirty="0"/>
              <a:t>在调整职业生涯规划方案的过程中，短期目标有可能需要调整，但短期目标的重新选择应和长远人生目标保持一致，这样才能使整个规划始终围绕自己的人生目标展开，确保过去、现在和未来发展目标的内在一致性与延续性。</a:t>
            </a:r>
            <a:endParaRPr lang="zh-CN" altLang="en-US" sz="1400" dirty="0">
              <a:latin typeface="楷体" panose="02010609060101010101" pitchFamily="2" charset="-122"/>
              <a:ea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randombar(horizontal)">
                                      <p:cBhvr>
                                        <p:cTn id="17" dur="500"/>
                                        <p:tgtEl>
                                          <p:spTgt spid="1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1">
                                            <p:txEl>
                                              <p:pRg st="1" end="1"/>
                                            </p:txEl>
                                          </p:spTgt>
                                        </p:tgtEl>
                                        <p:attrNameLst>
                                          <p:attrName>style.visibility</p:attrName>
                                        </p:attrNameLst>
                                      </p:cBhvr>
                                      <p:to>
                                        <p:strVal val="visible"/>
                                      </p:to>
                                    </p:set>
                                    <p:animEffect transition="in" filter="randombar(horizontal)">
                                      <p:cBhvr>
                                        <p:cTn id="22" dur="500"/>
                                        <p:tgtEl>
                                          <p:spTgt spid="1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animEffect transition="in" filter="randombar(horizontal)">
                                      <p:cBhvr>
                                        <p:cTn id="27"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bwMode="auto">
          <a:xfrm>
            <a:off x="3462698" y="1637834"/>
            <a:ext cx="2199261" cy="2197193"/>
            <a:chOff x="0" y="0"/>
            <a:chExt cx="6753151" cy="6746917"/>
          </a:xfrm>
          <a:effectLst/>
        </p:grpSpPr>
        <p:sp>
          <p:nvSpPr>
            <p:cNvPr id="33794" name="AutoShape 2"/>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solidFill>
              <a:schemeClr val="accent6"/>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5" name="AutoShape 3"/>
            <p:cNvSpPr/>
            <p:nvPr/>
          </p:nvSpPr>
          <p:spPr bwMode="auto">
            <a:xfrm>
              <a:off x="244472" y="255591"/>
              <a:ext cx="6251505" cy="6251614"/>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6" name="Line 4"/>
            <p:cNvSpPr>
              <a:spLocks noChangeShapeType="1"/>
            </p:cNvSpPr>
            <p:nvPr/>
          </p:nvSpPr>
          <p:spPr bwMode="auto">
            <a:xfrm flipH="1">
              <a:off x="5526027" y="346077"/>
              <a:ext cx="871527" cy="871543"/>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5"/>
          <p:cNvGrpSpPr/>
          <p:nvPr/>
        </p:nvGrpSpPr>
        <p:grpSpPr bwMode="auto">
          <a:xfrm>
            <a:off x="3632271" y="1812058"/>
            <a:ext cx="2477400" cy="1853396"/>
            <a:chOff x="-1" y="0"/>
            <a:chExt cx="7608239" cy="5691704"/>
          </a:xfrm>
          <a:effectLst/>
        </p:grpSpPr>
        <p:sp>
          <p:nvSpPr>
            <p:cNvPr id="33798" name="AutoShape 6"/>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solidFill>
              <a:schemeClr val="accent5"/>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9" name="AutoShape 7"/>
            <p:cNvSpPr/>
            <p:nvPr/>
          </p:nvSpPr>
          <p:spPr bwMode="auto">
            <a:xfrm>
              <a:off x="201637" y="222270"/>
              <a:ext cx="5258449" cy="5258278"/>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0" name="Line 8"/>
            <p:cNvSpPr>
              <a:spLocks noChangeShapeType="1"/>
            </p:cNvSpPr>
            <p:nvPr/>
          </p:nvSpPr>
          <p:spPr bwMode="auto">
            <a:xfrm flipH="1" flipV="1">
              <a:off x="5418806" y="2806955"/>
              <a:ext cx="1595634"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9"/>
          <p:cNvGrpSpPr/>
          <p:nvPr/>
        </p:nvGrpSpPr>
        <p:grpSpPr bwMode="auto">
          <a:xfrm>
            <a:off x="3781681" y="1961468"/>
            <a:ext cx="1876661" cy="1955761"/>
            <a:chOff x="0" y="0"/>
            <a:chExt cx="5763342" cy="6005116"/>
          </a:xfrm>
          <a:effectLst/>
        </p:grpSpPr>
        <p:sp>
          <p:nvSpPr>
            <p:cNvPr id="33802" name="AutoShape 10"/>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3" name="AutoShape 11"/>
            <p:cNvSpPr/>
            <p:nvPr/>
          </p:nvSpPr>
          <p:spPr bwMode="auto">
            <a:xfrm>
              <a:off x="180998" y="225410"/>
              <a:ext cx="4382045" cy="4382798"/>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4" name="Line 12"/>
            <p:cNvSpPr>
              <a:spLocks noChangeShapeType="1"/>
            </p:cNvSpPr>
            <p:nvPr/>
          </p:nvSpPr>
          <p:spPr bwMode="auto">
            <a:xfrm flipH="1" flipV="1">
              <a:off x="3735852" y="4101829"/>
              <a:ext cx="1579760" cy="1406432"/>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3"/>
          <p:cNvGrpSpPr/>
          <p:nvPr/>
        </p:nvGrpSpPr>
        <p:grpSpPr bwMode="auto">
          <a:xfrm>
            <a:off x="3473556" y="2110877"/>
            <a:ext cx="1745864" cy="1805317"/>
            <a:chOff x="0" y="0"/>
            <a:chExt cx="5362063" cy="5542360"/>
          </a:xfrm>
          <a:effectLst/>
        </p:grpSpPr>
        <p:sp>
          <p:nvSpPr>
            <p:cNvPr id="33806" name="AutoShape 14"/>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7" name="AutoShape 15"/>
            <p:cNvSpPr/>
            <p:nvPr/>
          </p:nvSpPr>
          <p:spPr bwMode="auto">
            <a:xfrm>
              <a:off x="1611636" y="193632"/>
              <a:ext cx="3536074" cy="3536191"/>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8" name="Line 16"/>
            <p:cNvSpPr>
              <a:spLocks noChangeShapeType="1"/>
            </p:cNvSpPr>
            <p:nvPr/>
          </p:nvSpPr>
          <p:spPr bwMode="auto">
            <a:xfrm flipV="1">
              <a:off x="369961" y="3271135"/>
              <a:ext cx="1906971" cy="1906179"/>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17"/>
          <p:cNvGrpSpPr/>
          <p:nvPr/>
        </p:nvGrpSpPr>
        <p:grpSpPr bwMode="auto">
          <a:xfrm>
            <a:off x="3017575" y="2263906"/>
            <a:ext cx="2049335" cy="977621"/>
            <a:chOff x="0" y="-1"/>
            <a:chExt cx="6292395" cy="3002312"/>
          </a:xfrm>
        </p:grpSpPr>
        <p:sp>
          <p:nvSpPr>
            <p:cNvPr id="33810" name="AutoShape 18"/>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1" name="AutoShape 19"/>
            <p:cNvSpPr/>
            <p:nvPr/>
          </p:nvSpPr>
          <p:spPr bwMode="auto">
            <a:xfrm>
              <a:off x="3562093" y="263555"/>
              <a:ext cx="2481082" cy="248155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2" name="Line 20"/>
            <p:cNvSpPr>
              <a:spLocks noChangeShapeType="1"/>
            </p:cNvSpPr>
            <p:nvPr/>
          </p:nvSpPr>
          <p:spPr bwMode="auto">
            <a:xfrm>
              <a:off x="541298" y="1522588"/>
              <a:ext cx="3131912"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21"/>
          <p:cNvGrpSpPr/>
          <p:nvPr/>
        </p:nvGrpSpPr>
        <p:grpSpPr bwMode="auto">
          <a:xfrm>
            <a:off x="3473040" y="1635249"/>
            <a:ext cx="1443943" cy="1455834"/>
            <a:chOff x="0" y="0"/>
            <a:chExt cx="4433297" cy="4470884"/>
          </a:xfrm>
          <a:effectLst/>
        </p:grpSpPr>
        <p:sp>
          <p:nvSpPr>
            <p:cNvPr id="33814" name="AutoShape 22"/>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5" name="AutoShape 23"/>
            <p:cNvSpPr/>
            <p:nvPr/>
          </p:nvSpPr>
          <p:spPr bwMode="auto">
            <a:xfrm>
              <a:off x="2771406" y="2835582"/>
              <a:ext cx="1196815" cy="1197105"/>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6" name="Line 24"/>
            <p:cNvSpPr>
              <a:spLocks noChangeShapeType="1"/>
            </p:cNvSpPr>
            <p:nvPr/>
          </p:nvSpPr>
          <p:spPr bwMode="auto">
            <a:xfrm flipH="1" flipV="1">
              <a:off x="430156" y="446134"/>
              <a:ext cx="2963466" cy="2962597"/>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821" name="AutoShape 29"/>
          <p:cNvSpPr/>
          <p:nvPr/>
        </p:nvSpPr>
        <p:spPr bwMode="auto">
          <a:xfrm>
            <a:off x="6014312" y="1545035"/>
            <a:ext cx="2378292"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（二）评估环境</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3" name="AutoShape 31"/>
          <p:cNvSpPr/>
          <p:nvPr/>
        </p:nvSpPr>
        <p:spPr bwMode="auto">
          <a:xfrm>
            <a:off x="5829981" y="1659548"/>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4" name="AutoShape 32"/>
          <p:cNvSpPr/>
          <p:nvPr/>
        </p:nvSpPr>
        <p:spPr bwMode="auto">
          <a:xfrm>
            <a:off x="6430645" y="2540000"/>
            <a:ext cx="2672715" cy="3117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（四）选择职业生涯路线</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6" name="AutoShape 34"/>
          <p:cNvSpPr/>
          <p:nvPr/>
        </p:nvSpPr>
        <p:spPr bwMode="auto">
          <a:xfrm>
            <a:off x="6181015" y="2660434"/>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7" name="AutoShape 35"/>
          <p:cNvSpPr/>
          <p:nvPr/>
        </p:nvSpPr>
        <p:spPr bwMode="auto">
          <a:xfrm>
            <a:off x="5949840" y="3554562"/>
            <a:ext cx="2773857"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（六）评估反馈与调整</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9" name="AutoShape 37"/>
          <p:cNvSpPr/>
          <p:nvPr/>
        </p:nvSpPr>
        <p:spPr bwMode="auto">
          <a:xfrm>
            <a:off x="5721932" y="3684067"/>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1305" dirty="0">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0" name="AutoShape 38"/>
          <p:cNvSpPr/>
          <p:nvPr/>
        </p:nvSpPr>
        <p:spPr bwMode="auto">
          <a:xfrm>
            <a:off x="128905" y="3604260"/>
            <a:ext cx="2853690" cy="2711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（五）确定行动方案并实施</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2" name="AutoShape 40"/>
          <p:cNvSpPr/>
          <p:nvPr/>
        </p:nvSpPr>
        <p:spPr bwMode="auto">
          <a:xfrm>
            <a:off x="3204724" y="3724392"/>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3" name="AutoShape 41"/>
          <p:cNvSpPr/>
          <p:nvPr/>
        </p:nvSpPr>
        <p:spPr bwMode="auto">
          <a:xfrm>
            <a:off x="333375" y="2570480"/>
            <a:ext cx="2338705" cy="2711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（三）进行目标定位</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5" name="AutoShape 43"/>
          <p:cNvSpPr/>
          <p:nvPr/>
        </p:nvSpPr>
        <p:spPr bwMode="auto">
          <a:xfrm>
            <a:off x="2793719" y="2695589"/>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6" name="AutoShape 44"/>
          <p:cNvSpPr/>
          <p:nvPr/>
        </p:nvSpPr>
        <p:spPr bwMode="auto">
          <a:xfrm>
            <a:off x="883920" y="1555115"/>
            <a:ext cx="2209165" cy="2711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（一）客观认识自我，寻找职业方向</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8" name="AutoShape 46"/>
          <p:cNvSpPr/>
          <p:nvPr/>
        </p:nvSpPr>
        <p:spPr bwMode="auto">
          <a:xfrm>
            <a:off x="3207826" y="1663683"/>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1" name="文本框 40"/>
          <p:cNvSpPr txBox="1"/>
          <p:nvPr/>
        </p:nvSpPr>
        <p:spPr>
          <a:xfrm>
            <a:off x="2255013" y="235281"/>
            <a:ext cx="418995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三、制订职业生涯规划的步骤</a:t>
            </a:r>
            <a:endParaRPr lang="zh-CN" altLang="en-US" sz="2400" b="1" dirty="0">
              <a:latin typeface="微软雅黑" panose="020B0503020204020204" pitchFamily="34" charset="-122"/>
              <a:ea typeface="微软雅黑" panose="020B0503020204020204" pitchFamily="34" charset="-122"/>
            </a:endParaRPr>
          </a:p>
        </p:txBody>
      </p:sp>
      <p:sp>
        <p:nvSpPr>
          <p:cNvPr id="42" name="等腰三角形 4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3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300"/>
                            </p:stCondLst>
                            <p:childTnLst>
                              <p:par>
                                <p:cTn id="15" presetID="23" presetClass="entr" presetSubtype="16" fill="hold" nodeType="afterEffect">
                                  <p:stCondLst>
                                    <p:cond delay="3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2100"/>
                            </p:stCondLst>
                            <p:childTnLst>
                              <p:par>
                                <p:cTn id="20" presetID="23" presetClass="entr" presetSubtype="16" fill="hold" nodeType="afterEffect">
                                  <p:stCondLst>
                                    <p:cond delay="3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900"/>
                            </p:stCondLst>
                            <p:childTnLst>
                              <p:par>
                                <p:cTn id="25" presetID="23" presetClass="entr" presetSubtype="16" fill="hold" nodeType="afterEffect">
                                  <p:stCondLst>
                                    <p:cond delay="3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3700"/>
                            </p:stCondLst>
                            <p:childTnLst>
                              <p:par>
                                <p:cTn id="30" presetID="23" presetClass="entr" presetSubtype="16" fill="hold" nodeType="afterEffect">
                                  <p:stCondLst>
                                    <p:cond delay="3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p:stCondLst>
                              <p:cond delay="4500"/>
                            </p:stCondLst>
                            <p:childTnLst>
                              <p:par>
                                <p:cTn id="35" presetID="2" presetClass="entr" presetSubtype="2" fill="hold" grpId="0" nodeType="afterEffect">
                                  <p:stCondLst>
                                    <p:cond delay="0"/>
                                  </p:stCondLst>
                                  <p:childTnLst>
                                    <p:set>
                                      <p:cBhvr>
                                        <p:cTn id="36" dur="1" fill="hold">
                                          <p:stCondLst>
                                            <p:cond delay="0"/>
                                          </p:stCondLst>
                                        </p:cTn>
                                        <p:tgtEl>
                                          <p:spTgt spid="33821"/>
                                        </p:tgtEl>
                                        <p:attrNameLst>
                                          <p:attrName>style.visibility</p:attrName>
                                        </p:attrNameLst>
                                      </p:cBhvr>
                                      <p:to>
                                        <p:strVal val="visible"/>
                                      </p:to>
                                    </p:set>
                                    <p:anim calcmode="lin" valueType="num">
                                      <p:cBhvr additive="base">
                                        <p:cTn id="37" dur="500" fill="hold"/>
                                        <p:tgtEl>
                                          <p:spTgt spid="33821"/>
                                        </p:tgtEl>
                                        <p:attrNameLst>
                                          <p:attrName>ppt_x</p:attrName>
                                        </p:attrNameLst>
                                      </p:cBhvr>
                                      <p:tavLst>
                                        <p:tav tm="0">
                                          <p:val>
                                            <p:strVal val="1+#ppt_w/2"/>
                                          </p:val>
                                        </p:tav>
                                        <p:tav tm="100000">
                                          <p:val>
                                            <p:strVal val="#ppt_x"/>
                                          </p:val>
                                        </p:tav>
                                      </p:tavLst>
                                    </p:anim>
                                    <p:anim calcmode="lin" valueType="num">
                                      <p:cBhvr additive="base">
                                        <p:cTn id="38" dur="500" fill="hold"/>
                                        <p:tgtEl>
                                          <p:spTgt spid="3382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9" presetClass="entr" presetSubtype="0" fill="hold" nodeType="afterEffect">
                                  <p:stCondLst>
                                    <p:cond delay="100"/>
                                  </p:stCondLst>
                                  <p:childTnLst>
                                    <p:set>
                                      <p:cBhvr>
                                        <p:cTn id="41" dur="1" fill="hold">
                                          <p:stCondLst>
                                            <p:cond delay="0"/>
                                          </p:stCondLst>
                                        </p:cTn>
                                        <p:tgtEl>
                                          <p:spTgt spid="33823"/>
                                        </p:tgtEl>
                                        <p:attrNameLst>
                                          <p:attrName>style.visibility</p:attrName>
                                        </p:attrNameLst>
                                      </p:cBhvr>
                                      <p:to>
                                        <p:strVal val="visible"/>
                                      </p:to>
                                    </p:set>
                                    <p:animEffect transition="in" filter="dissolve">
                                      <p:cBhvr>
                                        <p:cTn id="42" dur="500"/>
                                        <p:tgtEl>
                                          <p:spTgt spid="33823"/>
                                        </p:tgtEl>
                                      </p:cBhvr>
                                    </p:animEffect>
                                  </p:childTnLst>
                                </p:cTn>
                              </p:par>
                            </p:childTnLst>
                          </p:cTn>
                        </p:par>
                        <p:par>
                          <p:cTn id="43" fill="hold">
                            <p:stCondLst>
                              <p:cond delay="5600"/>
                            </p:stCondLst>
                            <p:childTnLst>
                              <p:par>
                                <p:cTn id="44" presetID="2" presetClass="entr" presetSubtype="2" fill="hold" grpId="0" nodeType="afterEffect">
                                  <p:stCondLst>
                                    <p:cond delay="0"/>
                                  </p:stCondLst>
                                  <p:childTnLst>
                                    <p:set>
                                      <p:cBhvr>
                                        <p:cTn id="45" dur="1" fill="hold">
                                          <p:stCondLst>
                                            <p:cond delay="0"/>
                                          </p:stCondLst>
                                        </p:cTn>
                                        <p:tgtEl>
                                          <p:spTgt spid="33824"/>
                                        </p:tgtEl>
                                        <p:attrNameLst>
                                          <p:attrName>style.visibility</p:attrName>
                                        </p:attrNameLst>
                                      </p:cBhvr>
                                      <p:to>
                                        <p:strVal val="visible"/>
                                      </p:to>
                                    </p:set>
                                    <p:anim calcmode="lin" valueType="num">
                                      <p:cBhvr additive="base">
                                        <p:cTn id="46" dur="500" fill="hold"/>
                                        <p:tgtEl>
                                          <p:spTgt spid="33824"/>
                                        </p:tgtEl>
                                        <p:attrNameLst>
                                          <p:attrName>ppt_x</p:attrName>
                                        </p:attrNameLst>
                                      </p:cBhvr>
                                      <p:tavLst>
                                        <p:tav tm="0">
                                          <p:val>
                                            <p:strVal val="1+#ppt_w/2"/>
                                          </p:val>
                                        </p:tav>
                                        <p:tav tm="100000">
                                          <p:val>
                                            <p:strVal val="#ppt_x"/>
                                          </p:val>
                                        </p:tav>
                                      </p:tavLst>
                                    </p:anim>
                                    <p:anim calcmode="lin" valueType="num">
                                      <p:cBhvr additive="base">
                                        <p:cTn id="47" dur="500" fill="hold"/>
                                        <p:tgtEl>
                                          <p:spTgt spid="33824"/>
                                        </p:tgtEl>
                                        <p:attrNameLst>
                                          <p:attrName>ppt_y</p:attrName>
                                        </p:attrNameLst>
                                      </p:cBhvr>
                                      <p:tavLst>
                                        <p:tav tm="0">
                                          <p:val>
                                            <p:strVal val="#ppt_y"/>
                                          </p:val>
                                        </p:tav>
                                        <p:tav tm="100000">
                                          <p:val>
                                            <p:strVal val="#ppt_y"/>
                                          </p:val>
                                        </p:tav>
                                      </p:tavLst>
                                    </p:anim>
                                  </p:childTnLst>
                                </p:cTn>
                              </p:par>
                            </p:childTnLst>
                          </p:cTn>
                        </p:par>
                        <p:par>
                          <p:cTn id="48" fill="hold">
                            <p:stCondLst>
                              <p:cond delay="6100"/>
                            </p:stCondLst>
                            <p:childTnLst>
                              <p:par>
                                <p:cTn id="49" presetID="9" presetClass="entr" presetSubtype="0" fill="hold" nodeType="afterEffect">
                                  <p:stCondLst>
                                    <p:cond delay="100"/>
                                  </p:stCondLst>
                                  <p:childTnLst>
                                    <p:set>
                                      <p:cBhvr>
                                        <p:cTn id="50" dur="1" fill="hold">
                                          <p:stCondLst>
                                            <p:cond delay="0"/>
                                          </p:stCondLst>
                                        </p:cTn>
                                        <p:tgtEl>
                                          <p:spTgt spid="33826"/>
                                        </p:tgtEl>
                                        <p:attrNameLst>
                                          <p:attrName>style.visibility</p:attrName>
                                        </p:attrNameLst>
                                      </p:cBhvr>
                                      <p:to>
                                        <p:strVal val="visible"/>
                                      </p:to>
                                    </p:set>
                                    <p:animEffect transition="in" filter="dissolve">
                                      <p:cBhvr>
                                        <p:cTn id="51" dur="500"/>
                                        <p:tgtEl>
                                          <p:spTgt spid="33826"/>
                                        </p:tgtEl>
                                      </p:cBhvr>
                                    </p:animEffect>
                                  </p:childTnLst>
                                </p:cTn>
                              </p:par>
                            </p:childTnLst>
                          </p:cTn>
                        </p:par>
                        <p:par>
                          <p:cTn id="52" fill="hold">
                            <p:stCondLst>
                              <p:cond delay="6700"/>
                            </p:stCondLst>
                            <p:childTnLst>
                              <p:par>
                                <p:cTn id="53" presetID="2" presetClass="entr" presetSubtype="2" fill="hold" grpId="0" nodeType="afterEffect">
                                  <p:stCondLst>
                                    <p:cond delay="0"/>
                                  </p:stCondLst>
                                  <p:childTnLst>
                                    <p:set>
                                      <p:cBhvr>
                                        <p:cTn id="54" dur="1" fill="hold">
                                          <p:stCondLst>
                                            <p:cond delay="0"/>
                                          </p:stCondLst>
                                        </p:cTn>
                                        <p:tgtEl>
                                          <p:spTgt spid="33827"/>
                                        </p:tgtEl>
                                        <p:attrNameLst>
                                          <p:attrName>style.visibility</p:attrName>
                                        </p:attrNameLst>
                                      </p:cBhvr>
                                      <p:to>
                                        <p:strVal val="visible"/>
                                      </p:to>
                                    </p:set>
                                    <p:anim calcmode="lin" valueType="num">
                                      <p:cBhvr additive="base">
                                        <p:cTn id="55" dur="500" fill="hold"/>
                                        <p:tgtEl>
                                          <p:spTgt spid="33827"/>
                                        </p:tgtEl>
                                        <p:attrNameLst>
                                          <p:attrName>ppt_x</p:attrName>
                                        </p:attrNameLst>
                                      </p:cBhvr>
                                      <p:tavLst>
                                        <p:tav tm="0">
                                          <p:val>
                                            <p:strVal val="1+#ppt_w/2"/>
                                          </p:val>
                                        </p:tav>
                                        <p:tav tm="100000">
                                          <p:val>
                                            <p:strVal val="#ppt_x"/>
                                          </p:val>
                                        </p:tav>
                                      </p:tavLst>
                                    </p:anim>
                                    <p:anim calcmode="lin" valueType="num">
                                      <p:cBhvr additive="base">
                                        <p:cTn id="56" dur="500" fill="hold"/>
                                        <p:tgtEl>
                                          <p:spTgt spid="33827"/>
                                        </p:tgtEl>
                                        <p:attrNameLst>
                                          <p:attrName>ppt_y</p:attrName>
                                        </p:attrNameLst>
                                      </p:cBhvr>
                                      <p:tavLst>
                                        <p:tav tm="0">
                                          <p:val>
                                            <p:strVal val="#ppt_y"/>
                                          </p:val>
                                        </p:tav>
                                        <p:tav tm="100000">
                                          <p:val>
                                            <p:strVal val="#ppt_y"/>
                                          </p:val>
                                        </p:tav>
                                      </p:tavLst>
                                    </p:anim>
                                  </p:childTnLst>
                                </p:cTn>
                              </p:par>
                            </p:childTnLst>
                          </p:cTn>
                        </p:par>
                        <p:par>
                          <p:cTn id="57" fill="hold">
                            <p:stCondLst>
                              <p:cond delay="7200"/>
                            </p:stCondLst>
                            <p:childTnLst>
                              <p:par>
                                <p:cTn id="58" presetID="9" presetClass="entr" presetSubtype="0" fill="hold" nodeType="afterEffect">
                                  <p:stCondLst>
                                    <p:cond delay="100"/>
                                  </p:stCondLst>
                                  <p:childTnLst>
                                    <p:set>
                                      <p:cBhvr>
                                        <p:cTn id="59" dur="1" fill="hold">
                                          <p:stCondLst>
                                            <p:cond delay="0"/>
                                          </p:stCondLst>
                                        </p:cTn>
                                        <p:tgtEl>
                                          <p:spTgt spid="33829"/>
                                        </p:tgtEl>
                                        <p:attrNameLst>
                                          <p:attrName>style.visibility</p:attrName>
                                        </p:attrNameLst>
                                      </p:cBhvr>
                                      <p:to>
                                        <p:strVal val="visible"/>
                                      </p:to>
                                    </p:set>
                                    <p:animEffect transition="in" filter="dissolve">
                                      <p:cBhvr>
                                        <p:cTn id="60" dur="500"/>
                                        <p:tgtEl>
                                          <p:spTgt spid="33829"/>
                                        </p:tgtEl>
                                      </p:cBhvr>
                                    </p:animEffect>
                                  </p:childTnLst>
                                </p:cTn>
                              </p:par>
                            </p:childTnLst>
                          </p:cTn>
                        </p:par>
                        <p:par>
                          <p:cTn id="61" fill="hold">
                            <p:stCondLst>
                              <p:cond delay="7800"/>
                            </p:stCondLst>
                            <p:childTnLst>
                              <p:par>
                                <p:cTn id="62" presetID="2" presetClass="entr" presetSubtype="8" fill="hold" grpId="0" nodeType="afterEffect">
                                  <p:stCondLst>
                                    <p:cond delay="0"/>
                                  </p:stCondLst>
                                  <p:childTnLst>
                                    <p:set>
                                      <p:cBhvr>
                                        <p:cTn id="63" dur="1" fill="hold">
                                          <p:stCondLst>
                                            <p:cond delay="0"/>
                                          </p:stCondLst>
                                        </p:cTn>
                                        <p:tgtEl>
                                          <p:spTgt spid="33830"/>
                                        </p:tgtEl>
                                        <p:attrNameLst>
                                          <p:attrName>style.visibility</p:attrName>
                                        </p:attrNameLst>
                                      </p:cBhvr>
                                      <p:to>
                                        <p:strVal val="visible"/>
                                      </p:to>
                                    </p:set>
                                    <p:anim calcmode="lin" valueType="num">
                                      <p:cBhvr additive="base">
                                        <p:cTn id="64" dur="500" fill="hold"/>
                                        <p:tgtEl>
                                          <p:spTgt spid="33830"/>
                                        </p:tgtEl>
                                        <p:attrNameLst>
                                          <p:attrName>ppt_x</p:attrName>
                                        </p:attrNameLst>
                                      </p:cBhvr>
                                      <p:tavLst>
                                        <p:tav tm="0">
                                          <p:val>
                                            <p:strVal val="0-#ppt_w/2"/>
                                          </p:val>
                                        </p:tav>
                                        <p:tav tm="100000">
                                          <p:val>
                                            <p:strVal val="#ppt_x"/>
                                          </p:val>
                                        </p:tav>
                                      </p:tavLst>
                                    </p:anim>
                                    <p:anim calcmode="lin" valueType="num">
                                      <p:cBhvr additive="base">
                                        <p:cTn id="65" dur="500" fill="hold"/>
                                        <p:tgtEl>
                                          <p:spTgt spid="33830"/>
                                        </p:tgtEl>
                                        <p:attrNameLst>
                                          <p:attrName>ppt_y</p:attrName>
                                        </p:attrNameLst>
                                      </p:cBhvr>
                                      <p:tavLst>
                                        <p:tav tm="0">
                                          <p:val>
                                            <p:strVal val="#ppt_y"/>
                                          </p:val>
                                        </p:tav>
                                        <p:tav tm="100000">
                                          <p:val>
                                            <p:strVal val="#ppt_y"/>
                                          </p:val>
                                        </p:tav>
                                      </p:tavLst>
                                    </p:anim>
                                  </p:childTnLst>
                                </p:cTn>
                              </p:par>
                            </p:childTnLst>
                          </p:cTn>
                        </p:par>
                        <p:par>
                          <p:cTn id="66" fill="hold">
                            <p:stCondLst>
                              <p:cond delay="8300"/>
                            </p:stCondLst>
                            <p:childTnLst>
                              <p:par>
                                <p:cTn id="67" presetID="9" presetClass="entr" presetSubtype="0" fill="hold" nodeType="afterEffect">
                                  <p:stCondLst>
                                    <p:cond delay="100"/>
                                  </p:stCondLst>
                                  <p:childTnLst>
                                    <p:set>
                                      <p:cBhvr>
                                        <p:cTn id="68" dur="1" fill="hold">
                                          <p:stCondLst>
                                            <p:cond delay="0"/>
                                          </p:stCondLst>
                                        </p:cTn>
                                        <p:tgtEl>
                                          <p:spTgt spid="33832"/>
                                        </p:tgtEl>
                                        <p:attrNameLst>
                                          <p:attrName>style.visibility</p:attrName>
                                        </p:attrNameLst>
                                      </p:cBhvr>
                                      <p:to>
                                        <p:strVal val="visible"/>
                                      </p:to>
                                    </p:set>
                                    <p:animEffect transition="in" filter="dissolve">
                                      <p:cBhvr>
                                        <p:cTn id="69" dur="500"/>
                                        <p:tgtEl>
                                          <p:spTgt spid="33832"/>
                                        </p:tgtEl>
                                      </p:cBhvr>
                                    </p:animEffect>
                                  </p:childTnLst>
                                </p:cTn>
                              </p:par>
                            </p:childTnLst>
                          </p:cTn>
                        </p:par>
                        <p:par>
                          <p:cTn id="70" fill="hold">
                            <p:stCondLst>
                              <p:cond delay="8900"/>
                            </p:stCondLst>
                            <p:childTnLst>
                              <p:par>
                                <p:cTn id="71" presetID="2" presetClass="entr" presetSubtype="8" fill="hold" grpId="0" nodeType="afterEffect">
                                  <p:stCondLst>
                                    <p:cond delay="0"/>
                                  </p:stCondLst>
                                  <p:childTnLst>
                                    <p:set>
                                      <p:cBhvr>
                                        <p:cTn id="72" dur="1" fill="hold">
                                          <p:stCondLst>
                                            <p:cond delay="0"/>
                                          </p:stCondLst>
                                        </p:cTn>
                                        <p:tgtEl>
                                          <p:spTgt spid="33833"/>
                                        </p:tgtEl>
                                        <p:attrNameLst>
                                          <p:attrName>style.visibility</p:attrName>
                                        </p:attrNameLst>
                                      </p:cBhvr>
                                      <p:to>
                                        <p:strVal val="visible"/>
                                      </p:to>
                                    </p:set>
                                    <p:anim calcmode="lin" valueType="num">
                                      <p:cBhvr additive="base">
                                        <p:cTn id="73" dur="500" fill="hold"/>
                                        <p:tgtEl>
                                          <p:spTgt spid="33833"/>
                                        </p:tgtEl>
                                        <p:attrNameLst>
                                          <p:attrName>ppt_x</p:attrName>
                                        </p:attrNameLst>
                                      </p:cBhvr>
                                      <p:tavLst>
                                        <p:tav tm="0">
                                          <p:val>
                                            <p:strVal val="0-#ppt_w/2"/>
                                          </p:val>
                                        </p:tav>
                                        <p:tav tm="100000">
                                          <p:val>
                                            <p:strVal val="#ppt_x"/>
                                          </p:val>
                                        </p:tav>
                                      </p:tavLst>
                                    </p:anim>
                                    <p:anim calcmode="lin" valueType="num">
                                      <p:cBhvr additive="base">
                                        <p:cTn id="74" dur="500" fill="hold"/>
                                        <p:tgtEl>
                                          <p:spTgt spid="33833"/>
                                        </p:tgtEl>
                                        <p:attrNameLst>
                                          <p:attrName>ppt_y</p:attrName>
                                        </p:attrNameLst>
                                      </p:cBhvr>
                                      <p:tavLst>
                                        <p:tav tm="0">
                                          <p:val>
                                            <p:strVal val="#ppt_y"/>
                                          </p:val>
                                        </p:tav>
                                        <p:tav tm="100000">
                                          <p:val>
                                            <p:strVal val="#ppt_y"/>
                                          </p:val>
                                        </p:tav>
                                      </p:tavLst>
                                    </p:anim>
                                  </p:childTnLst>
                                </p:cTn>
                              </p:par>
                            </p:childTnLst>
                          </p:cTn>
                        </p:par>
                        <p:par>
                          <p:cTn id="75" fill="hold">
                            <p:stCondLst>
                              <p:cond delay="9400"/>
                            </p:stCondLst>
                            <p:childTnLst>
                              <p:par>
                                <p:cTn id="76" presetID="9" presetClass="entr" presetSubtype="0" fill="hold" nodeType="afterEffect">
                                  <p:stCondLst>
                                    <p:cond delay="100"/>
                                  </p:stCondLst>
                                  <p:childTnLst>
                                    <p:set>
                                      <p:cBhvr>
                                        <p:cTn id="77" dur="1" fill="hold">
                                          <p:stCondLst>
                                            <p:cond delay="0"/>
                                          </p:stCondLst>
                                        </p:cTn>
                                        <p:tgtEl>
                                          <p:spTgt spid="33835"/>
                                        </p:tgtEl>
                                        <p:attrNameLst>
                                          <p:attrName>style.visibility</p:attrName>
                                        </p:attrNameLst>
                                      </p:cBhvr>
                                      <p:to>
                                        <p:strVal val="visible"/>
                                      </p:to>
                                    </p:set>
                                    <p:animEffect transition="in" filter="dissolve">
                                      <p:cBhvr>
                                        <p:cTn id="78" dur="500"/>
                                        <p:tgtEl>
                                          <p:spTgt spid="33835"/>
                                        </p:tgtEl>
                                      </p:cBhvr>
                                    </p:animEffect>
                                  </p:childTnLst>
                                </p:cTn>
                              </p:par>
                            </p:childTnLst>
                          </p:cTn>
                        </p:par>
                        <p:par>
                          <p:cTn id="79" fill="hold">
                            <p:stCondLst>
                              <p:cond delay="10000"/>
                            </p:stCondLst>
                            <p:childTnLst>
                              <p:par>
                                <p:cTn id="80" presetID="2" presetClass="entr" presetSubtype="8" fill="hold" grpId="0" nodeType="afterEffect">
                                  <p:stCondLst>
                                    <p:cond delay="0"/>
                                  </p:stCondLst>
                                  <p:childTnLst>
                                    <p:set>
                                      <p:cBhvr>
                                        <p:cTn id="81" dur="1" fill="hold">
                                          <p:stCondLst>
                                            <p:cond delay="0"/>
                                          </p:stCondLst>
                                        </p:cTn>
                                        <p:tgtEl>
                                          <p:spTgt spid="33836"/>
                                        </p:tgtEl>
                                        <p:attrNameLst>
                                          <p:attrName>style.visibility</p:attrName>
                                        </p:attrNameLst>
                                      </p:cBhvr>
                                      <p:to>
                                        <p:strVal val="visible"/>
                                      </p:to>
                                    </p:set>
                                    <p:anim calcmode="lin" valueType="num">
                                      <p:cBhvr additive="base">
                                        <p:cTn id="82" dur="500" fill="hold"/>
                                        <p:tgtEl>
                                          <p:spTgt spid="33836"/>
                                        </p:tgtEl>
                                        <p:attrNameLst>
                                          <p:attrName>ppt_x</p:attrName>
                                        </p:attrNameLst>
                                      </p:cBhvr>
                                      <p:tavLst>
                                        <p:tav tm="0">
                                          <p:val>
                                            <p:strVal val="0-#ppt_w/2"/>
                                          </p:val>
                                        </p:tav>
                                        <p:tav tm="100000">
                                          <p:val>
                                            <p:strVal val="#ppt_x"/>
                                          </p:val>
                                        </p:tav>
                                      </p:tavLst>
                                    </p:anim>
                                    <p:anim calcmode="lin" valueType="num">
                                      <p:cBhvr additive="base">
                                        <p:cTn id="83" dur="500" fill="hold"/>
                                        <p:tgtEl>
                                          <p:spTgt spid="33836"/>
                                        </p:tgtEl>
                                        <p:attrNameLst>
                                          <p:attrName>ppt_y</p:attrName>
                                        </p:attrNameLst>
                                      </p:cBhvr>
                                      <p:tavLst>
                                        <p:tav tm="0">
                                          <p:val>
                                            <p:strVal val="#ppt_y"/>
                                          </p:val>
                                        </p:tav>
                                        <p:tav tm="100000">
                                          <p:val>
                                            <p:strVal val="#ppt_y"/>
                                          </p:val>
                                        </p:tav>
                                      </p:tavLst>
                                    </p:anim>
                                  </p:childTnLst>
                                </p:cTn>
                              </p:par>
                            </p:childTnLst>
                          </p:cTn>
                        </p:par>
                        <p:par>
                          <p:cTn id="84" fill="hold">
                            <p:stCondLst>
                              <p:cond delay="10500"/>
                            </p:stCondLst>
                            <p:childTnLst>
                              <p:par>
                                <p:cTn id="85" presetID="9" presetClass="entr" presetSubtype="0" fill="hold" nodeType="afterEffect">
                                  <p:stCondLst>
                                    <p:cond delay="100"/>
                                  </p:stCondLst>
                                  <p:childTnLst>
                                    <p:set>
                                      <p:cBhvr>
                                        <p:cTn id="86" dur="1" fill="hold">
                                          <p:stCondLst>
                                            <p:cond delay="0"/>
                                          </p:stCondLst>
                                        </p:cTn>
                                        <p:tgtEl>
                                          <p:spTgt spid="33838"/>
                                        </p:tgtEl>
                                        <p:attrNameLst>
                                          <p:attrName>style.visibility</p:attrName>
                                        </p:attrNameLst>
                                      </p:cBhvr>
                                      <p:to>
                                        <p:strVal val="visible"/>
                                      </p:to>
                                    </p:set>
                                    <p:animEffect transition="in" filter="dissolve">
                                      <p:cBhvr>
                                        <p:cTn id="87" dur="500"/>
                                        <p:tgtEl>
                                          <p:spTgt spid="33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1" grpId="0" autoUpdateAnimBg="0"/>
      <p:bldP spid="33824" grpId="0" bldLvl="0" animBg="1" autoUpdateAnimBg="0"/>
      <p:bldP spid="33827" grpId="0" autoUpdateAnimBg="0"/>
      <p:bldP spid="33830" grpId="0" bldLvl="0" animBg="1" autoUpdateAnimBg="0"/>
      <p:bldP spid="33833" grpId="0" bldLvl="0" animBg="1" autoUpdateAnimBg="0"/>
      <p:bldP spid="33836" grpId="0" bldLvl="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33127" y="1299641"/>
            <a:ext cx="8511108"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（一）客观认识自我，寻找职业方向</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1046841" y="1699751"/>
            <a:ext cx="7350273" cy="2317622"/>
          </a:xfrm>
          <a:prstGeom prst="rect">
            <a:avLst/>
          </a:prstGeom>
          <a:noFill/>
        </p:spPr>
        <p:txBody>
          <a:bodyPr wrap="square">
            <a:spAutoFit/>
          </a:bodyPr>
          <a:lstStyle/>
          <a:p>
            <a:pPr>
              <a:lnSpc>
                <a:spcPct val="150000"/>
              </a:lnSpc>
            </a:pPr>
            <a:r>
              <a:rPr lang="zh-CN" altLang="en-US" sz="1400" dirty="0"/>
              <a:t>认识自我是进行职业生涯设计的第一步。认识自己，既要考虑职业需求，又要考虑自己的个性特长，还要认识到职业岗位与自己的关系。</a:t>
            </a:r>
            <a:endParaRPr lang="en-US" altLang="zh-CN" sz="1400" dirty="0"/>
          </a:p>
          <a:p>
            <a:pPr>
              <a:lnSpc>
                <a:spcPct val="150000"/>
              </a:lnSpc>
            </a:pPr>
            <a:r>
              <a:rPr lang="zh-CN" altLang="en-US" sz="1400" dirty="0">
                <a:solidFill>
                  <a:schemeClr val="accent1"/>
                </a:solidFill>
              </a:rPr>
              <a:t>要充分了解自己的职业兴趣、能力结构、职业价值观、行为风格、自己的优势与劣势等</a:t>
            </a:r>
            <a:r>
              <a:rPr lang="zh-CN" altLang="en-US" sz="1400" dirty="0"/>
              <a:t>，只有正确地认识自己，才能进行准确的职业定位，并对自己的职业发展目标做出正确的选择，才能选定适合自己发展的职业生涯路线，才能对自己的职业生涯目标做出最佳选择。</a:t>
            </a:r>
            <a:endParaRPr lang="en-US" altLang="zh-CN" sz="1400" dirty="0"/>
          </a:p>
          <a:p>
            <a:pPr>
              <a:lnSpc>
                <a:spcPct val="150000"/>
              </a:lnSpc>
            </a:pPr>
            <a:r>
              <a:rPr lang="zh-CN" altLang="en-US" sz="1400" dirty="0"/>
              <a:t>另外，</a:t>
            </a:r>
            <a:r>
              <a:rPr lang="zh-CN" altLang="en-US" sz="1400" dirty="0">
                <a:solidFill>
                  <a:schemeClr val="accent2"/>
                </a:solidFill>
              </a:rPr>
              <a:t>在现有的认识基础上，还要对自己通过努力而产生变化的趋势进行分析和预 测</a:t>
            </a:r>
            <a:r>
              <a:rPr lang="zh-CN" altLang="en-US" sz="1400" dirty="0"/>
              <a:t>。预计可能发生什么变化，以及变化可能达到的程度。</a:t>
            </a:r>
            <a:endParaRPr lang="en-US" altLang="zh-CN" sz="1400" dirty="0"/>
          </a:p>
        </p:txBody>
      </p:sp>
      <p:sp>
        <p:nvSpPr>
          <p:cNvPr id="9" name="文本框 8"/>
          <p:cNvSpPr txBox="1"/>
          <p:nvPr/>
        </p:nvSpPr>
        <p:spPr>
          <a:xfrm>
            <a:off x="2255013" y="235281"/>
            <a:ext cx="418995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三、制订职业生涯规划的步骤</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258500" y="1208824"/>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27038" y="1358724"/>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Effect transition="in" filter="randombar(horizontal)">
                                      <p:cBhvr>
                                        <p:cTn id="20" dur="500"/>
                                        <p:tgtEl>
                                          <p:spTgt spid="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Effect transition="in" filter="randombar(horizontal)">
                                      <p:cBhvr>
                                        <p:cTn id="25" dur="500"/>
                                        <p:tgtEl>
                                          <p:spTgt spid="8">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animEffect transition="in" filter="randombar(horizontal)">
                                      <p:cBhvr>
                                        <p:cTn id="30"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1"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72394" y="1342269"/>
            <a:ext cx="8511108"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（二）评估环境</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72394" y="1758893"/>
            <a:ext cx="7785780" cy="2640788"/>
          </a:xfrm>
          <a:prstGeom prst="rect">
            <a:avLst/>
          </a:prstGeom>
          <a:noFill/>
        </p:spPr>
        <p:txBody>
          <a:bodyPr wrap="square">
            <a:spAutoFit/>
          </a:bodyPr>
          <a:lstStyle/>
          <a:p>
            <a:pPr>
              <a:lnSpc>
                <a:spcPct val="150000"/>
              </a:lnSpc>
            </a:pPr>
            <a:r>
              <a:rPr lang="zh-CN" altLang="en-US" sz="1400" dirty="0">
                <a:solidFill>
                  <a:schemeClr val="accent2"/>
                </a:solidFill>
              </a:rPr>
              <a:t>职业生涯环境的评估，主要是评估各种环境因素。</a:t>
            </a:r>
            <a:endParaRPr lang="en-US" altLang="zh-CN" sz="1400" dirty="0">
              <a:solidFill>
                <a:schemeClr val="accent2"/>
              </a:solidFill>
            </a:endParaRPr>
          </a:p>
          <a:p>
            <a:pPr>
              <a:lnSpc>
                <a:spcPct val="150000"/>
              </a:lnSpc>
            </a:pPr>
            <a:r>
              <a:rPr lang="zh-CN" altLang="en-US" sz="1400" dirty="0"/>
              <a:t>每个人都处在一定的环境之中，离开了这个环境，便无法生存与成长。所以，在制订个人的职业生涯规划时，要充分认识与了解相关的环境，评估环境因素对自己职业生涯发展的影响，分析环境条件的特点、发展变化情况，自己与环境的关系、自己在这个环境中的地位、环境对自己提出的要求及对自己有利的与不利的条件，把握环境因素的优势与限制，了解本专业、本行业的地位、形势及发展趋势等。</a:t>
            </a:r>
            <a:endParaRPr lang="en-US" altLang="zh-CN" sz="1400" dirty="0"/>
          </a:p>
          <a:p>
            <a:pPr>
              <a:lnSpc>
                <a:spcPct val="150000"/>
              </a:lnSpc>
            </a:pPr>
            <a:r>
              <a:rPr lang="zh-CN" altLang="en-US" sz="1400" dirty="0"/>
              <a:t>只有对这些环境因素有了充分的了解，才能做到在复杂的环境中避害趋利，使职业生涯规划具有实际意义。</a:t>
            </a:r>
            <a:endParaRPr lang="en-US" altLang="zh-CN" sz="1400" dirty="0"/>
          </a:p>
        </p:txBody>
      </p:sp>
      <p:sp>
        <p:nvSpPr>
          <p:cNvPr id="9" name="文本框 8"/>
          <p:cNvSpPr txBox="1"/>
          <p:nvPr/>
        </p:nvSpPr>
        <p:spPr>
          <a:xfrm>
            <a:off x="2255013" y="235281"/>
            <a:ext cx="418995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三、制订职业生涯规划的步骤</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252314" y="1257297"/>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387414" y="1395673"/>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Effect transition="in" filter="randombar(horizontal)">
                                      <p:cBhvr>
                                        <p:cTn id="20" dur="500"/>
                                        <p:tgtEl>
                                          <p:spTgt spid="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Effect transition="in" filter="randombar(horizontal)">
                                      <p:cBhvr>
                                        <p:cTn id="25" dur="500"/>
                                        <p:tgtEl>
                                          <p:spTgt spid="8">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animEffect transition="in" filter="randombar(horizontal)">
                                      <p:cBhvr>
                                        <p:cTn id="30"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3"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Oval 20"/>
          <p:cNvSpPr/>
          <p:nvPr>
            <p:custDataLst>
              <p:tags r:id="rId1"/>
            </p:custDataLst>
          </p:nvPr>
        </p:nvSpPr>
        <p:spPr>
          <a:xfrm>
            <a:off x="647109" y="1564435"/>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custDataLst>
              <p:tags r:id="rId2"/>
            </p:custDataLst>
          </p:nvPr>
        </p:nvSpPr>
        <p:spPr>
          <a:xfrm>
            <a:off x="642362" y="2841019"/>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custDataLst>
              <p:tags r:id="rId3"/>
            </p:custDataLst>
          </p:nvPr>
        </p:nvSpPr>
        <p:spPr>
          <a:xfrm>
            <a:off x="647109" y="3926146"/>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custDataLst>
              <p:tags r:id="rId4"/>
            </p:custDataLst>
          </p:nvPr>
        </p:nvSpPr>
        <p:spPr>
          <a:xfrm>
            <a:off x="1116412" y="1401188"/>
            <a:ext cx="7272809" cy="707886"/>
          </a:xfrm>
          <a:prstGeom prst="rect">
            <a:avLst/>
          </a:prstGeom>
          <a:noFill/>
        </p:spPr>
        <p:txBody>
          <a:bodyPr wrap="square">
            <a:spAutoFit/>
          </a:bodyPr>
          <a:lstStyle/>
          <a:p>
            <a:r>
              <a:rPr lang="zh-CN" altLang="en-US" sz="2000" b="1" dirty="0">
                <a:solidFill>
                  <a:srgbClr val="C00000"/>
                </a:solidFill>
              </a:rPr>
              <a:t>知识目标：</a:t>
            </a:r>
            <a:r>
              <a:rPr lang="zh-CN" altLang="en-US" sz="2000" b="1" dirty="0"/>
              <a:t>了解职业生涯规划的影响因素及其基本步骤，熟知职业生涯规划的方法。</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custDataLst>
              <p:tags r:id="rId5"/>
            </p:custDataLst>
          </p:nvPr>
        </p:nvSpPr>
        <p:spPr>
          <a:xfrm>
            <a:off x="1116412" y="2749846"/>
            <a:ext cx="7272809" cy="707886"/>
          </a:xfrm>
          <a:prstGeom prst="rect">
            <a:avLst/>
          </a:prstGeom>
          <a:noFill/>
        </p:spPr>
        <p:txBody>
          <a:bodyPr wrap="square">
            <a:spAutoFit/>
          </a:bodyPr>
          <a:lstStyle/>
          <a:p>
            <a:r>
              <a:rPr lang="zh-CN" altLang="en-US" sz="2000" b="1" dirty="0">
                <a:solidFill>
                  <a:srgbClr val="00B0F0"/>
                </a:solidFill>
              </a:rPr>
              <a:t>技能目标：</a:t>
            </a:r>
            <a:r>
              <a:rPr lang="zh-CN" altLang="en-US" sz="2000" b="1" dirty="0"/>
              <a:t>学会制订职业生涯规划方案，并树立评估和修正职业生涯目标的观念。</a:t>
            </a:r>
            <a:endParaRPr lang="zh-CN" altLang="en-US" sz="2000" b="1" dirty="0">
              <a:latin typeface="楷体" panose="02010609060101010101" pitchFamily="2" charset="-122"/>
              <a:ea typeface="楷体" panose="02010609060101010101" pitchFamily="2" charset="-122"/>
            </a:endParaRPr>
          </a:p>
        </p:txBody>
      </p:sp>
      <p:sp>
        <p:nvSpPr>
          <p:cNvPr id="61" name="文本框 60"/>
          <p:cNvSpPr txBox="1"/>
          <p:nvPr>
            <p:custDataLst>
              <p:tags r:id="rId6"/>
            </p:custDataLst>
          </p:nvPr>
        </p:nvSpPr>
        <p:spPr>
          <a:xfrm>
            <a:off x="1116412" y="3790728"/>
            <a:ext cx="7272809" cy="707886"/>
          </a:xfrm>
          <a:prstGeom prst="rect">
            <a:avLst/>
          </a:prstGeom>
          <a:noFill/>
        </p:spPr>
        <p:txBody>
          <a:bodyPr wrap="square">
            <a:spAutoFit/>
          </a:bodyPr>
          <a:lstStyle/>
          <a:p>
            <a:r>
              <a:rPr lang="zh-CN" altLang="en-US" sz="2000" b="1" dirty="0">
                <a:solidFill>
                  <a:schemeClr val="accent4"/>
                </a:solidFill>
              </a:rPr>
              <a:t>思政目标：</a:t>
            </a:r>
            <a:r>
              <a:rPr lang="zh-CN" altLang="en-US" sz="2000" b="1" dirty="0"/>
              <a:t>了解社会发展趋势，树立全局意识，合理制定自己的职业生涯。</a:t>
            </a:r>
            <a:endParaRPr lang="zh-CN" altLang="en-US" sz="2000" b="1" dirty="0">
              <a:latin typeface="楷体" panose="02010609060101010101" pitchFamily="2" charset="-122"/>
              <a:ea typeface="楷体" panose="02010609060101010101" pitchFamily="2" charset="-122"/>
            </a:endParaRPr>
          </a:p>
        </p:txBody>
      </p:sp>
      <p:sp>
        <p:nvSpPr>
          <p:cNvPr id="12" name="文本框 11"/>
          <p:cNvSpPr txBox="1"/>
          <p:nvPr/>
        </p:nvSpPr>
        <p:spPr>
          <a:xfrm>
            <a:off x="3528678" y="222965"/>
            <a:ext cx="158417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学习目标</a:t>
            </a:r>
            <a:endParaRPr lang="zh-CN" altLang="en-US" sz="2400" b="1" dirty="0">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895346" y="1298566"/>
            <a:ext cx="8511108"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（三）进行目标定位</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895346" y="1698676"/>
            <a:ext cx="7853912" cy="2963953"/>
          </a:xfrm>
          <a:prstGeom prst="rect">
            <a:avLst/>
          </a:prstGeom>
          <a:noFill/>
        </p:spPr>
        <p:txBody>
          <a:bodyPr wrap="square">
            <a:spAutoFit/>
          </a:bodyPr>
          <a:lstStyle/>
          <a:p>
            <a:pPr>
              <a:lnSpc>
                <a:spcPct val="150000"/>
              </a:lnSpc>
            </a:pPr>
            <a:r>
              <a:rPr lang="zh-CN" altLang="en-US" sz="1400" dirty="0"/>
              <a:t> </a:t>
            </a:r>
            <a:r>
              <a:rPr lang="zh-CN" altLang="en-US" sz="1400" dirty="0">
                <a:solidFill>
                  <a:schemeClr val="accent1"/>
                </a:solidFill>
              </a:rPr>
              <a:t>目标定位就是指在对个人及环境进行分析的基础上确定自己的发展目标。实际上就是人们所说的职业决策。</a:t>
            </a:r>
            <a:r>
              <a:rPr lang="zh-CN" altLang="en-US" sz="1400" dirty="0"/>
              <a:t>什么样的选择决定什么样的生活，一个人要想拥有成功快乐的一生，就需要有明确的目标、清晰的方向，然后做出有效的行动。一个没有目标志向的人就像断了线的风筝，只会在空中东摇西摆，找不到自己的方向，最后跌落下来。所以，在制订职业生涯规划时确定职业目标非常关键，也是职业生涯规划中最重要的一点。</a:t>
            </a:r>
            <a:endParaRPr lang="en-US" altLang="zh-CN" sz="1400" dirty="0"/>
          </a:p>
          <a:p>
            <a:pPr>
              <a:lnSpc>
                <a:spcPct val="150000"/>
              </a:lnSpc>
            </a:pPr>
            <a:r>
              <a:rPr lang="en-US" altLang="zh-CN" sz="1400" dirty="0"/>
              <a:t> </a:t>
            </a:r>
            <a:r>
              <a:rPr lang="zh-CN" altLang="en-US" sz="1400" dirty="0"/>
              <a:t>值得注意的是，大学生在设定职业生涯目标的时候不能仅凭个人的美好愿望和想象，而应根据现实环境和自身的条件来确定切实可行的职业生涯目标，然后以此为动力，积极排除各种干扰，努力保证职业生涯规划的实现，大学生在进入社会时所选职业的正确与否直接关系到下一阶段的长期发展问题。</a:t>
            </a:r>
            <a:endParaRPr lang="en-US" altLang="zh-CN" sz="1400" dirty="0"/>
          </a:p>
        </p:txBody>
      </p:sp>
      <p:sp>
        <p:nvSpPr>
          <p:cNvPr id="9" name="文本框 8"/>
          <p:cNvSpPr txBox="1"/>
          <p:nvPr/>
        </p:nvSpPr>
        <p:spPr>
          <a:xfrm>
            <a:off x="2255013" y="235281"/>
            <a:ext cx="418995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三、制订职业生涯规划的步骤</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16275" y="121692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2" name="任意多边形: 形状 11"/>
          <p:cNvSpPr/>
          <p:nvPr/>
        </p:nvSpPr>
        <p:spPr bwMode="auto">
          <a:xfrm>
            <a:off x="488988" y="133535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7" dur="500"/>
                                        <p:tgtEl>
                                          <p:spTgt spid="8">
                                            <p:txEl>
                                              <p:pRg st="1" end="1"/>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500"/>
                                        <p:tgtEl>
                                          <p:spTgt spid="12"/>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1" grpId="0" animBg="1"/>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20118" y="1319993"/>
            <a:ext cx="8511108"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（四）选择职业生涯路线</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72394" y="1722111"/>
            <a:ext cx="7776864" cy="2317622"/>
          </a:xfrm>
          <a:prstGeom prst="rect">
            <a:avLst/>
          </a:prstGeom>
          <a:noFill/>
        </p:spPr>
        <p:txBody>
          <a:bodyPr wrap="square">
            <a:spAutoFit/>
          </a:bodyPr>
          <a:lstStyle/>
          <a:p>
            <a:pPr>
              <a:lnSpc>
                <a:spcPct val="150000"/>
              </a:lnSpc>
            </a:pPr>
            <a:r>
              <a:rPr lang="zh-CN" altLang="en-US" sz="1400" dirty="0"/>
              <a:t>每个人的现实状况与理想目标之间都存在多种可供选择的路径，可以选择不同的行业，选定了行业还可以选择不同的企业，选定了企业还能选择不同的职位起点等。在选择好了职业生涯路线之后，还需要在路线上设置一些节点</a:t>
            </a:r>
            <a:r>
              <a:rPr lang="en-US" altLang="zh-CN" sz="1400" dirty="0"/>
              <a:t>——</a:t>
            </a:r>
            <a:r>
              <a:rPr lang="zh-CN" altLang="en-US" sz="1400" dirty="0"/>
              <a:t>阶段性的子目标。这些子目标的设立既是对自己前期工作成绩的肯定，也是对自己下一阶段工作的督促。</a:t>
            </a:r>
            <a:endParaRPr lang="en-US" altLang="zh-CN" sz="1400" dirty="0"/>
          </a:p>
          <a:p>
            <a:pPr>
              <a:lnSpc>
                <a:spcPct val="150000"/>
              </a:lnSpc>
            </a:pPr>
            <a:r>
              <a:rPr lang="zh-CN" altLang="en-US" sz="1400" dirty="0"/>
              <a:t>事实证明，</a:t>
            </a:r>
            <a:r>
              <a:rPr lang="zh-CN" altLang="en-US" sz="1400" dirty="0">
                <a:solidFill>
                  <a:schemeClr val="accent2"/>
                </a:solidFill>
              </a:rPr>
              <a:t>每个人都有适合其发展的路径，但每个人都不同，谁也不能完全复制别人的成功之道。</a:t>
            </a:r>
            <a:r>
              <a:rPr lang="zh-CN" altLang="en-US" sz="1400" dirty="0"/>
              <a:t>职业生涯必须靠个体不断地尝试和探索，而在这个过程中，</a:t>
            </a:r>
            <a:r>
              <a:rPr lang="zh-CN" altLang="en-US" sz="1400" dirty="0">
                <a:solidFill>
                  <a:schemeClr val="accent1"/>
                </a:solidFill>
              </a:rPr>
              <a:t>职业生涯路线选择的作用是提供可行性意见和建议，引导个体进行职业探索，以缩短探索时间。</a:t>
            </a:r>
            <a:r>
              <a:rPr lang="zh-CN" altLang="en-US" sz="1400" dirty="0"/>
              <a:t> </a:t>
            </a:r>
            <a:endParaRPr lang="zh-CN" altLang="en-US" sz="1200" dirty="0">
              <a:latin typeface="楷体" panose="02010609060101010101" pitchFamily="2" charset="-122"/>
              <a:ea typeface="楷体" panose="02010609060101010101" pitchFamily="2" charset="-122"/>
            </a:endParaRPr>
          </a:p>
        </p:txBody>
      </p:sp>
      <p:sp>
        <p:nvSpPr>
          <p:cNvPr id="9" name="文本框 8"/>
          <p:cNvSpPr txBox="1"/>
          <p:nvPr/>
        </p:nvSpPr>
        <p:spPr>
          <a:xfrm>
            <a:off x="2255013" y="235281"/>
            <a:ext cx="418995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三、制订职业生涯规划的步骤</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randombar(horizontal)">
                                      <p:cBhvr>
                                        <p:cTn id="19" dur="500"/>
                                        <p:tgtEl>
                                          <p:spTgt spid="59"/>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randombar(horizontal)">
                                      <p:cBhvr>
                                        <p:cTn id="24" dur="500"/>
                                        <p:tgtEl>
                                          <p:spTgt spid="8">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randombar(horizontal)">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1" grpId="0" animBg="1"/>
      <p:bldP spid="1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887171" y="1324439"/>
            <a:ext cx="8511108"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（五）确定行动方案并实施</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887171" y="1702225"/>
            <a:ext cx="7502047" cy="1657698"/>
          </a:xfrm>
          <a:prstGeom prst="rect">
            <a:avLst/>
          </a:prstGeom>
          <a:noFill/>
        </p:spPr>
        <p:txBody>
          <a:bodyPr wrap="square">
            <a:spAutoFit/>
          </a:bodyPr>
          <a:lstStyle/>
          <a:p>
            <a:pPr>
              <a:lnSpc>
                <a:spcPct val="150000"/>
              </a:lnSpc>
            </a:pPr>
            <a:r>
              <a:rPr lang="zh-CN" altLang="en-US" sz="1400" dirty="0"/>
              <a:t>在确定大学生职业生涯目标后，行动便成了关键的环节。</a:t>
            </a:r>
            <a:r>
              <a:rPr lang="zh-CN" altLang="en-US" sz="1400" b="1" dirty="0">
                <a:solidFill>
                  <a:schemeClr val="accent1"/>
                </a:solidFill>
              </a:rPr>
              <a:t>没有达成目标的行动，目标就难以实现，也就谈不上事业的成功。</a:t>
            </a:r>
            <a:r>
              <a:rPr lang="zh-CN" altLang="en-US" sz="1400" dirty="0"/>
              <a:t>这里所指的行动，是指落实目标的具体措施，主要包括学习、见习、实习、社会实践、培训等方面的措施。</a:t>
            </a:r>
            <a:endParaRPr lang="en-US" altLang="zh-CN" sz="1400" dirty="0"/>
          </a:p>
          <a:p>
            <a:pPr>
              <a:lnSpc>
                <a:spcPct val="150000"/>
              </a:lnSpc>
            </a:pPr>
            <a:r>
              <a:rPr lang="zh-CN" altLang="en-US" sz="1400" dirty="0"/>
              <a:t>所以，制订实现职业生涯目标的行动方案后，要有具体的行为措施来保证。没有行动，职业生涯目标只能是一种梦想。要制订周详的行动方案，更要注意去落实这一行动方案。</a:t>
            </a:r>
            <a:endParaRPr lang="zh-CN" altLang="en-US" sz="1200" dirty="0">
              <a:latin typeface="楷体" panose="02010609060101010101" pitchFamily="2" charset="-122"/>
              <a:ea typeface="楷体" panose="02010609060101010101" pitchFamily="2" charset="-122"/>
            </a:endParaRPr>
          </a:p>
        </p:txBody>
      </p:sp>
      <p:sp>
        <p:nvSpPr>
          <p:cNvPr id="9" name="文本框 8"/>
          <p:cNvSpPr txBox="1"/>
          <p:nvPr/>
        </p:nvSpPr>
        <p:spPr>
          <a:xfrm>
            <a:off x="2255013" y="235281"/>
            <a:ext cx="418995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三、制订职业生涯规划的步骤</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258500" y="1208824"/>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27038" y="1358724"/>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Effect transition="in" filter="randombar(horizontal)">
                                      <p:cBhvr>
                                        <p:cTn id="20" dur="500"/>
                                        <p:tgtEl>
                                          <p:spTgt spid="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Effect transition="in" filter="randombar(horizontal)">
                                      <p:cBhvr>
                                        <p:cTn id="2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1" grpId="0"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863033" y="1361212"/>
            <a:ext cx="8511108"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（六）评估反馈与调整</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842479" y="1751152"/>
            <a:ext cx="8021325" cy="1980863"/>
          </a:xfrm>
          <a:prstGeom prst="rect">
            <a:avLst/>
          </a:prstGeom>
          <a:noFill/>
        </p:spPr>
        <p:txBody>
          <a:bodyPr wrap="square">
            <a:spAutoFit/>
          </a:bodyPr>
          <a:lstStyle/>
          <a:p>
            <a:pPr>
              <a:lnSpc>
                <a:spcPct val="150000"/>
              </a:lnSpc>
            </a:pPr>
            <a:r>
              <a:rPr lang="zh-CN" altLang="en-US" sz="1400" dirty="0">
                <a:solidFill>
                  <a:schemeClr val="accent2"/>
                </a:solidFill>
              </a:rPr>
              <a:t>影响职业生涯规划的因素有很多，有的变化因素是可以预测的，而有的变化因素则难以预测。</a:t>
            </a:r>
            <a:r>
              <a:rPr lang="zh-CN" altLang="en-US" sz="1400" dirty="0"/>
              <a:t>因此，要使自己的职业生涯规划行之有效，就需要对职业生涯规划进行评估和反馈，从而进行调整与修改。实际上，</a:t>
            </a:r>
            <a:r>
              <a:rPr lang="zh-CN" altLang="en-US" sz="1400" dirty="0">
                <a:solidFill>
                  <a:schemeClr val="accent1"/>
                </a:solidFill>
              </a:rPr>
              <a:t>评估与反馈的过程既是个人对自我与社会的认识不断深化的过程，也是职业生涯规划真正发挥作用的有效方式</a:t>
            </a:r>
            <a:r>
              <a:rPr lang="zh-CN" altLang="en-US" sz="1400" dirty="0"/>
              <a:t>。</a:t>
            </a:r>
            <a:endParaRPr lang="en-US" altLang="zh-CN" sz="1400" dirty="0"/>
          </a:p>
          <a:p>
            <a:pPr>
              <a:lnSpc>
                <a:spcPct val="150000"/>
              </a:lnSpc>
            </a:pPr>
            <a:r>
              <a:rPr lang="zh-CN" altLang="en-US" sz="1400" dirty="0"/>
              <a:t>那么，对职业生涯的规划进行评估，认定职业生涯成功的标准就非常重要，我们对职业生涯成功与否要进行全面评价，从而确定如何修改自己的职业生涯规划，使职业生涯规划得以真正实现。</a:t>
            </a:r>
            <a:endParaRPr lang="zh-CN" altLang="en-US" sz="1200" dirty="0">
              <a:latin typeface="楷体" panose="02010609060101010101" pitchFamily="2" charset="-122"/>
              <a:ea typeface="楷体" panose="02010609060101010101" pitchFamily="2" charset="-122"/>
            </a:endParaRPr>
          </a:p>
        </p:txBody>
      </p:sp>
      <p:sp>
        <p:nvSpPr>
          <p:cNvPr id="9" name="文本框 8"/>
          <p:cNvSpPr txBox="1"/>
          <p:nvPr/>
        </p:nvSpPr>
        <p:spPr>
          <a:xfrm>
            <a:off x="2255013" y="235281"/>
            <a:ext cx="418995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三、制订职业生涯规划的步骤</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252314" y="1257297"/>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387414" y="1395673"/>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Effect transition="in" filter="randombar(horizontal)">
                                      <p:cBhvr>
                                        <p:cTn id="20" dur="500"/>
                                        <p:tgtEl>
                                          <p:spTgt spid="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Effect transition="in" filter="randombar(horizontal)">
                                      <p:cBhvr>
                                        <p:cTn id="2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1"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707806" y="517081"/>
            <a:ext cx="8300285" cy="1076325"/>
          </a:xfrm>
          <a:prstGeom prst="rect">
            <a:avLst/>
          </a:prstGeom>
          <a:noFill/>
        </p:spPr>
        <p:txBody>
          <a:bodyPr wrap="square">
            <a:spAutoFit/>
          </a:bodyPr>
          <a:lstStyle/>
          <a:p>
            <a:pPr algn="l"/>
            <a:endParaRPr lang="zh-CN" sz="1600" dirty="0">
              <a:solidFill>
                <a:srgbClr val="7030A0"/>
              </a:solidFill>
            </a:endParaRPr>
          </a:p>
          <a:p>
            <a:pPr algn="ctr"/>
            <a:r>
              <a:rPr lang="zh-CN" sz="1600" b="1" dirty="0">
                <a:solidFill>
                  <a:schemeClr val="tx1"/>
                </a:solidFill>
              </a:rPr>
              <a:t>职业生涯成功评价体系</a:t>
            </a:r>
            <a:endParaRPr lang="zh-CN" sz="1600" dirty="0">
              <a:solidFill>
                <a:schemeClr val="tx1"/>
              </a:solidFill>
            </a:endParaRPr>
          </a:p>
          <a:p>
            <a:pPr algn="l"/>
            <a:r>
              <a:rPr lang="zh-CN" sz="1600" dirty="0">
                <a:solidFill>
                  <a:schemeClr val="tx1"/>
                </a:solidFill>
              </a:rPr>
              <a:t>职业生涯成功评价体系见表 5-1。</a:t>
            </a:r>
            <a:endParaRPr lang="zh-CN" sz="1600" dirty="0">
              <a:solidFill>
                <a:schemeClr val="tx1"/>
              </a:solidFill>
            </a:endParaRPr>
          </a:p>
          <a:p>
            <a:pPr algn="l"/>
            <a:endParaRPr lang="zh-CN" sz="1600" dirty="0">
              <a:solidFill>
                <a:srgbClr val="7030A0"/>
              </a:solidFill>
            </a:endParaRPr>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rgbClr val="7030A0"/>
              </a:solidFill>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r>
              <a:rPr lang="en-US" altLang="zh-CN" sz="2400" b="1" dirty="0">
                <a:solidFill>
                  <a:srgbClr val="00B050"/>
                </a:solidFill>
                <a:latin typeface="微软雅黑" panose="020B0503020204020204" pitchFamily="34" charset="-122"/>
                <a:ea typeface="微软雅黑" panose="020B0503020204020204" pitchFamily="34" charset="-122"/>
              </a:rPr>
              <a:t> </a:t>
            </a:r>
            <a:endParaRPr lang="en-US" altLang="zh-CN" sz="2400" b="1" dirty="0">
              <a:solidFill>
                <a:srgbClr val="00B05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 name="图片 1"/>
          <p:cNvPicPr>
            <a:picLocks noChangeAspect="1"/>
          </p:cNvPicPr>
          <p:nvPr/>
        </p:nvPicPr>
        <p:blipFill>
          <a:blip r:embed="rId2"/>
          <a:stretch>
            <a:fillRect/>
          </a:stretch>
        </p:blipFill>
        <p:spPr>
          <a:xfrm>
            <a:off x="1507541" y="1482574"/>
            <a:ext cx="6196873" cy="366191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0346" y="1253799"/>
            <a:ext cx="8360010" cy="1537970"/>
          </a:xfrm>
          <a:prstGeom prst="rect">
            <a:avLst/>
          </a:prstGeom>
          <a:noFill/>
        </p:spPr>
        <p:txBody>
          <a:bodyPr wrap="square">
            <a:spAutoFit/>
          </a:bodyPr>
          <a:lstStyle/>
          <a:p>
            <a:pPr>
              <a:lnSpc>
                <a:spcPct val="150000"/>
              </a:lnSpc>
            </a:pPr>
            <a:r>
              <a:rPr lang="zh-CN" altLang="en-US" sz="1600" b="1" dirty="0">
                <a:solidFill>
                  <a:schemeClr val="accent1"/>
                </a:solidFill>
                <a:latin typeface="微软雅黑" panose="020B0503020204020204" pitchFamily="34" charset="-122"/>
                <a:ea typeface="微软雅黑" panose="020B0503020204020204" pitchFamily="34" charset="-122"/>
              </a:rPr>
              <a:t>（一）规划理想化，可操作性不强</a:t>
            </a:r>
            <a:endParaRPr lang="zh-CN" altLang="en-US"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有些大学生虽然制订出了职业生涯规划，但</a:t>
            </a:r>
            <a:r>
              <a:rPr lang="zh-CN" altLang="en-US" sz="1400" dirty="0">
                <a:solidFill>
                  <a:schemeClr val="accent2"/>
                </a:solidFill>
              </a:rPr>
              <a:t>过于理想化、好高骛远、可操作性经不起推敲</a:t>
            </a:r>
            <a:r>
              <a:rPr lang="zh-CN" altLang="en-US" sz="1400" dirty="0"/>
              <a:t>。在他们真正到单位工作后，过高估计自己的能力，对现实的残酷性缺乏足够认识，没有从基层做起的心理准备，会产生怀才不遇的失落感、挫败感，从此一蹶不振，变得消极颓废。</a:t>
            </a:r>
            <a:endParaRPr lang="en-US" altLang="zh-CN" sz="1400" dirty="0"/>
          </a:p>
          <a:p>
            <a:r>
              <a:rPr lang="zh-CN" altLang="en-US" sz="1400" dirty="0"/>
              <a:t>大学生在制订职业生涯规划的时候，不能凭空想象，而应多方思考，多查阅相关资料，并多请教有经验的人士，真正做到知己知彼，方进行抉择，制订出切实适合自己的职业生涯规划。</a:t>
            </a:r>
            <a:endParaRPr lang="zh-CN" altLang="en-US" sz="1200" dirty="0">
              <a:latin typeface="楷体" panose="02010609060101010101" pitchFamily="2" charset="-122"/>
              <a:ea typeface="楷体" panose="02010609060101010101" pitchFamily="2" charset="-122"/>
            </a:endParaRPr>
          </a:p>
        </p:txBody>
      </p:sp>
      <p:sp>
        <p:nvSpPr>
          <p:cNvPr id="9" name="文本框 8"/>
          <p:cNvSpPr txBox="1"/>
          <p:nvPr/>
        </p:nvSpPr>
        <p:spPr>
          <a:xfrm>
            <a:off x="1442758" y="256942"/>
            <a:ext cx="575601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四、职业生涯规划实施过程中常见的问题</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540346" y="2786577"/>
            <a:ext cx="8360010" cy="1537970"/>
          </a:xfrm>
          <a:prstGeom prst="rect">
            <a:avLst/>
          </a:prstGeom>
          <a:noFill/>
        </p:spPr>
        <p:txBody>
          <a:bodyPr wrap="square">
            <a:spAutoFit/>
          </a:bodyPr>
          <a:lstStyle/>
          <a:p>
            <a:pPr>
              <a:lnSpc>
                <a:spcPct val="150000"/>
              </a:lnSpc>
            </a:pPr>
            <a:r>
              <a:rPr lang="zh-CN" altLang="en-US" sz="1600" b="1" dirty="0">
                <a:solidFill>
                  <a:schemeClr val="accent2"/>
                </a:solidFill>
                <a:latin typeface="微软雅黑" panose="020B0503020204020204" pitchFamily="34" charset="-122"/>
                <a:ea typeface="微软雅黑" panose="020B0503020204020204" pitchFamily="34" charset="-122"/>
              </a:rPr>
              <a:t>（二）重理论学习，轻实践经验</a:t>
            </a:r>
            <a:endParaRPr lang="zh-CN" altLang="en-US"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大多数大学生特别注重理论学习，依赖文凭，认为只要自己学习好，升职就是必然的，</a:t>
            </a:r>
            <a:r>
              <a:rPr lang="zh-CN" altLang="en-US" sz="1400" dirty="0">
                <a:solidFill>
                  <a:schemeClr val="accent1"/>
                </a:solidFill>
              </a:rPr>
              <a:t>忽视了与职业相关的社会实践和经验的积累</a:t>
            </a:r>
            <a:r>
              <a:rPr lang="zh-CN" altLang="en-US" sz="1400" dirty="0"/>
              <a:t>。</a:t>
            </a:r>
            <a:endParaRPr lang="en-US" altLang="zh-CN" sz="1400" dirty="0"/>
          </a:p>
          <a:p>
            <a:r>
              <a:rPr lang="zh-CN" altLang="en-US" sz="1400" dirty="0"/>
              <a:t>事实上，社会经验对职场人生非常重要，文凭只是工作的基本要求，一个人要想在社会上成功，还要通过在实践中积累的经验增加自己的工作能力。当前，很多企业在招聘的时候，不是看应聘者有多少证书，而是看应聘者是否具有所应聘职位的工作经验。</a:t>
            </a:r>
            <a:endParaRPr lang="zh-CN" altLang="en-US" sz="1400" dirty="0">
              <a:latin typeface="楷体" panose="02010609060101010101" pitchFamily="2" charset="-122"/>
              <a:ea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randombar(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69432" y="1327810"/>
            <a:ext cx="8352928" cy="1106805"/>
          </a:xfrm>
          <a:prstGeom prst="rect">
            <a:avLst/>
          </a:prstGeom>
          <a:noFill/>
        </p:spPr>
        <p:txBody>
          <a:bodyPr wrap="square">
            <a:spAutoFit/>
          </a:bodyPr>
          <a:lstStyle/>
          <a:p>
            <a:pPr>
              <a:lnSpc>
                <a:spcPct val="150000"/>
              </a:lnSpc>
            </a:pPr>
            <a:r>
              <a:rPr lang="zh-CN" altLang="en-US" sz="1600" b="1" dirty="0">
                <a:solidFill>
                  <a:schemeClr val="accent1"/>
                </a:solidFill>
                <a:latin typeface="微软雅黑" panose="020B0503020204020204" pitchFamily="34" charset="-122"/>
                <a:ea typeface="微软雅黑" panose="020B0503020204020204" pitchFamily="34" charset="-122"/>
              </a:rPr>
              <a:t>（三）重视职业短期目标，忽视职业长期目标，急功近利，盲目跳槽</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400" dirty="0"/>
              <a:t>很多年轻人急功近利、急于求成。他们总是希望能够立竿见影，最好马上就达到自己事业的终极目标，但常常事与愿违，最后与最初制订的职业生涯目标南辕北辙。</a:t>
            </a:r>
            <a:endParaRPr lang="zh-CN" altLang="en-US" sz="1200" dirty="0">
              <a:latin typeface="楷体" panose="02010609060101010101" pitchFamily="2" charset="-122"/>
              <a:ea typeface="楷体" panose="02010609060101010101" pitchFamily="2" charset="-122"/>
            </a:endParaRPr>
          </a:p>
        </p:txBody>
      </p:sp>
      <p:sp>
        <p:nvSpPr>
          <p:cNvPr id="10" name="文本框 9"/>
          <p:cNvSpPr txBox="1"/>
          <p:nvPr/>
        </p:nvSpPr>
        <p:spPr>
          <a:xfrm>
            <a:off x="569432" y="2484638"/>
            <a:ext cx="8360010" cy="1753235"/>
          </a:xfrm>
          <a:prstGeom prst="rect">
            <a:avLst/>
          </a:prstGeom>
          <a:noFill/>
        </p:spPr>
        <p:txBody>
          <a:bodyPr wrap="square">
            <a:spAutoFit/>
          </a:bodyPr>
          <a:lstStyle/>
          <a:p>
            <a:pPr>
              <a:lnSpc>
                <a:spcPct val="150000"/>
              </a:lnSpc>
            </a:pPr>
            <a:r>
              <a:rPr lang="zh-CN" altLang="en-US" sz="1600" b="1" dirty="0">
                <a:solidFill>
                  <a:schemeClr val="accent2"/>
                </a:solidFill>
                <a:latin typeface="微软雅黑" panose="020B0503020204020204" pitchFamily="34" charset="-122"/>
                <a:ea typeface="微软雅黑" panose="020B0503020204020204" pitchFamily="34" charset="-122"/>
              </a:rPr>
              <a:t>（四）对职业生涯的几个不同阶段认识不明确</a:t>
            </a:r>
            <a:endParaRPr lang="zh-CN" altLang="en-US"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dirty="0"/>
              <a:t>有些人虽然制订了职业生涯规划，但不了解自己所处的职业生涯阶段，在工作了一段时间以后，不知道自己现在想做什么、能做什么、应该做什么，结果在工作时很迷茫。</a:t>
            </a:r>
            <a:endParaRPr lang="en-US" altLang="zh-CN" sz="1400" dirty="0"/>
          </a:p>
          <a:p>
            <a:pPr>
              <a:lnSpc>
                <a:spcPct val="150000"/>
              </a:lnSpc>
            </a:pPr>
            <a:r>
              <a:rPr lang="zh-CN" altLang="en-US" sz="1400" dirty="0"/>
              <a:t>只有在明确自己职业生涯的阶段及在每个阶段的不同任务和目标以后，才能避免失去对现有工作的兴趣，才能有的放矢地去有所作为。</a:t>
            </a:r>
            <a:endParaRPr lang="zh-CN" altLang="en-US" sz="1200" dirty="0">
              <a:latin typeface="楷体" panose="02010609060101010101" pitchFamily="2" charset="-122"/>
              <a:ea typeface="楷体" panose="02010609060101010101" pitchFamily="2" charset="-122"/>
            </a:endParaRPr>
          </a:p>
        </p:txBody>
      </p:sp>
      <p:sp>
        <p:nvSpPr>
          <p:cNvPr id="11" name="文本框 10"/>
          <p:cNvSpPr txBox="1"/>
          <p:nvPr/>
        </p:nvSpPr>
        <p:spPr>
          <a:xfrm>
            <a:off x="1442758" y="256942"/>
            <a:ext cx="575601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四、职业生涯规划实施过程中常见的问题</a:t>
            </a:r>
            <a:endParaRPr lang="zh-CN" altLang="en-US" sz="2400" b="1" dirty="0">
              <a:latin typeface="微软雅黑" panose="020B0503020204020204" pitchFamily="34" charset="-122"/>
              <a:ea typeface="微软雅黑" panose="020B0503020204020204" pitchFamily="34" charset="-122"/>
            </a:endParaRPr>
          </a:p>
        </p:txBody>
      </p:sp>
      <p:sp>
        <p:nvSpPr>
          <p:cNvPr id="12" name="等腰三角形 1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2734" y="695420"/>
            <a:ext cx="8360010" cy="3291840"/>
          </a:xfrm>
          <a:prstGeom prst="rect">
            <a:avLst/>
          </a:prstGeom>
          <a:noFill/>
        </p:spPr>
        <p:txBody>
          <a:bodyPr wrap="square">
            <a:spAutoFit/>
          </a:bodyPr>
          <a:lstStyle/>
          <a:p>
            <a:pPr algn="ctr">
              <a:lnSpc>
                <a:spcPct val="150000"/>
              </a:lnSpc>
            </a:pPr>
            <a:r>
              <a:rPr lang="zh-CN" altLang="en-US" sz="1600" b="1" dirty="0">
                <a:latin typeface="微软雅黑" panose="020B0503020204020204" pitchFamily="34" charset="-122"/>
                <a:ea typeface="微软雅黑" panose="020B0503020204020204" pitchFamily="34" charset="-122"/>
                <a:sym typeface="+mn-ea"/>
              </a:rPr>
              <a:t>跳槽的误区</a:t>
            </a:r>
            <a:endParaRPr lang="zh-CN" altLang="en-US" sz="1600" b="1" dirty="0">
              <a:latin typeface="微软雅黑" panose="020B0503020204020204" pitchFamily="34" charset="-122"/>
              <a:ea typeface="微软雅黑" panose="020B0503020204020204" pitchFamily="34" charset="-122"/>
              <a:sym typeface="+mn-ea"/>
            </a:endParaRPr>
          </a:p>
          <a:p>
            <a:pPr>
              <a:lnSpc>
                <a:spcPct val="150000"/>
              </a:lnSpc>
            </a:pPr>
            <a:r>
              <a:rPr lang="zh-CN" altLang="en-US" sz="1600" b="1" dirty="0">
                <a:latin typeface="微软雅黑" panose="020B0503020204020204" pitchFamily="34" charset="-122"/>
                <a:ea typeface="微软雅黑" panose="020B0503020204020204" pitchFamily="34" charset="-122"/>
              </a:rPr>
              <a:t>误区一：薪金至上的追求</a:t>
            </a:r>
            <a:endParaRPr lang="en-US" altLang="zh-CN" sz="1600" b="1" dirty="0">
              <a:latin typeface="微软雅黑" panose="020B0503020204020204" pitchFamily="34" charset="-122"/>
              <a:ea typeface="微软雅黑" panose="020B0503020204020204" pitchFamily="34" charset="-122"/>
            </a:endParaRPr>
          </a:p>
          <a:p>
            <a:r>
              <a:rPr lang="zh-CN" altLang="en-US" sz="1600" dirty="0"/>
              <a:t>在跳槽时必须走出金钱至上的误区，要明白更需要关注的是跳槽后原先的工作经验是否得到了延续和增加，是否有利于整体职业生涯的发展。</a:t>
            </a:r>
            <a:endParaRPr lang="en-US" altLang="zh-CN" sz="1600" dirty="0"/>
          </a:p>
          <a:p>
            <a:pPr>
              <a:lnSpc>
                <a:spcPct val="150000"/>
              </a:lnSpc>
            </a:pPr>
            <a:r>
              <a:rPr lang="zh-CN" altLang="en-US" sz="1600" b="1" dirty="0">
                <a:latin typeface="微软雅黑" panose="020B0503020204020204" pitchFamily="34" charset="-122"/>
                <a:ea typeface="微软雅黑" panose="020B0503020204020204" pitchFamily="34" charset="-122"/>
              </a:rPr>
              <a:t>误区二：热门行业的诱惑</a:t>
            </a:r>
            <a:endParaRPr lang="en-US" altLang="zh-CN" sz="1600" b="1" dirty="0">
              <a:latin typeface="微软雅黑" panose="020B0503020204020204" pitchFamily="34" charset="-122"/>
              <a:ea typeface="微软雅黑" panose="020B0503020204020204" pitchFamily="34" charset="-122"/>
            </a:endParaRPr>
          </a:p>
          <a:p>
            <a:r>
              <a:rPr lang="zh-CN" altLang="en-US" sz="1600" dirty="0"/>
              <a:t>一些人跳槽时只认准热门行业，却忽视了自己的兴趣和专业背景，往往会失败，最终将得不偿失。加入一个热门行业并不是成功的关键，适合自己的行业才是最好的选择。</a:t>
            </a:r>
            <a:endParaRPr lang="en-US" altLang="zh-CN" sz="1600" dirty="0"/>
          </a:p>
          <a:p>
            <a:pPr>
              <a:lnSpc>
                <a:spcPct val="150000"/>
              </a:lnSpc>
            </a:pPr>
            <a:r>
              <a:rPr lang="zh-CN" altLang="en-US" sz="1600" b="1" dirty="0">
                <a:latin typeface="微软雅黑" panose="020B0503020204020204" pitchFamily="34" charset="-122"/>
                <a:ea typeface="微软雅黑" panose="020B0503020204020204" pitchFamily="34" charset="-122"/>
              </a:rPr>
              <a:t>误区三：不了解新公司环境是否有利于发展</a:t>
            </a:r>
            <a:endParaRPr lang="en-US" altLang="zh-CN" sz="1600" b="1" dirty="0">
              <a:latin typeface="微软雅黑" panose="020B0503020204020204" pitchFamily="34" charset="-122"/>
              <a:ea typeface="微软雅黑" panose="020B0503020204020204" pitchFamily="34" charset="-122"/>
            </a:endParaRPr>
          </a:p>
          <a:p>
            <a:r>
              <a:rPr lang="zh-CN" altLang="en-US" sz="1600" dirty="0"/>
              <a:t>跳槽者在跳槽之前应充分认识到个体与环境之间的互动关系。个人与公司环境产生不适应很正常，出现了这样的情况首先自身应努力适应公司的环境，但是如果是公司的环境有问题，那么跳槽者就应该重新考虑公司是否适合自己整体职业生涯的发展了。</a:t>
            </a:r>
            <a:endParaRPr lang="en-US" altLang="zh-CN" sz="1600" dirty="0"/>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1" name="文本框 10"/>
          <p:cNvSpPr txBox="1"/>
          <p:nvPr/>
        </p:nvSpPr>
        <p:spPr>
          <a:xfrm>
            <a:off x="392734" y="3705348"/>
            <a:ext cx="8284461" cy="1200329"/>
          </a:xfrm>
          <a:prstGeom prst="rect">
            <a:avLst/>
          </a:prstGeom>
          <a:noFill/>
        </p:spPr>
        <p:txBody>
          <a:bodyPr wrap="square">
            <a:spAutoFit/>
          </a:bodyPr>
          <a:lstStyle/>
          <a:p>
            <a:r>
              <a:rPr lang="zh-CN" altLang="en-US" sz="1800" u="sng" dirty="0"/>
              <a:t>   这些问题充分反映出一些年轻人在跳槽时的盲目性。跳槽前的职业规划是必不可少的，只有明白自己以往的职业特点、目前的职业定位和未来的职业方向，才能确定适合跳槽的时机，并把握好跳槽带来的最大价值，更好地促进职业发展的进程</a:t>
            </a:r>
            <a:r>
              <a:rPr lang="zh-CN" altLang="en-US" sz="1800" dirty="0"/>
              <a:t>。</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2789" y="713933"/>
            <a:ext cx="8360010" cy="4031873"/>
          </a:xfrm>
          <a:prstGeom prst="rect">
            <a:avLst/>
          </a:prstGeom>
          <a:noFill/>
        </p:spPr>
        <p:txBody>
          <a:bodyPr wrap="square">
            <a:spAutoFit/>
          </a:bodyPr>
          <a:lstStyle/>
          <a:p>
            <a:r>
              <a:rPr lang="zh-CN" altLang="en-US" sz="1600" dirty="0"/>
              <a:t>      黎先生毕业于某大学电子类专业，从大学毕业到现在已经有</a:t>
            </a:r>
            <a:r>
              <a:rPr lang="en-US" altLang="zh-CN" sz="1600" dirty="0"/>
              <a:t>8</a:t>
            </a:r>
            <a:r>
              <a:rPr lang="zh-CN" altLang="en-US" sz="1600" dirty="0"/>
              <a:t>个年头了。在过去</a:t>
            </a:r>
            <a:r>
              <a:rPr lang="en-US" altLang="zh-CN" sz="1600" dirty="0"/>
              <a:t>8</a:t>
            </a:r>
            <a:r>
              <a:rPr lang="zh-CN" altLang="en-US" sz="1600" dirty="0"/>
              <a:t>年时间里，他从事过多种工作，从最初的电子制造操作工、车间维修、电路设计到后来的产品设计工程师、公司白领，可是公司白领没做多久，他就厌倦了目前的生活，他时常问自己现在的工作是自己向往的职业吗。</a:t>
            </a:r>
            <a:endParaRPr lang="en-US" altLang="zh-CN" sz="1600" dirty="0"/>
          </a:p>
          <a:p>
            <a:r>
              <a:rPr lang="en-US" altLang="zh-CN" sz="1600" dirty="0"/>
              <a:t>    </a:t>
            </a:r>
            <a:r>
              <a:rPr lang="zh-CN" altLang="en-US" sz="1600" dirty="0"/>
              <a:t>黎先生坐在办公室电脑显示屏前，觉得阴暗的办公室与阳光灿烂的窗外形成鲜明的反差，他觉得这不是他想要的生活，他心中的职业应该是充满挑战和希望的，而不是如此的枯燥乏味。</a:t>
            </a:r>
            <a:endParaRPr lang="en-US" altLang="zh-CN" sz="1600" dirty="0"/>
          </a:p>
          <a:p>
            <a:r>
              <a:rPr lang="zh-CN" altLang="en-US" sz="1600" dirty="0"/>
              <a:t>     有朋友说黎先生善于与人交际，亲和力比较好，做销售才是应有的发展路线，而且他自己也觉得不应该这样“混”下去，白白地浪费自己的青春。于是，黎先生毅然辞职，就近找了一份销售的工作干了起来。但由于这是一家刚刚创建的公司，公司老板没有自己的发展战略，加上销售人员都没有实战经验，很快这家公司就宣布倒闭了，黎先生只好另谋出路。</a:t>
            </a:r>
            <a:endParaRPr lang="en-US" altLang="zh-CN" sz="1600" dirty="0"/>
          </a:p>
          <a:p>
            <a:r>
              <a:rPr lang="en-US" altLang="zh-CN" sz="1600" dirty="0"/>
              <a:t>    </a:t>
            </a:r>
            <a:r>
              <a:rPr lang="zh-CN" altLang="en-US" sz="1600" dirty="0"/>
              <a:t>几经周折，黎先生来到了自己理想中的城市</a:t>
            </a:r>
            <a:r>
              <a:rPr lang="en-US" altLang="zh-CN" sz="1600" dirty="0"/>
              <a:t>——</a:t>
            </a:r>
            <a:r>
              <a:rPr lang="zh-CN" altLang="en-US" sz="1600" dirty="0"/>
              <a:t>杭州，在这座美丽的城市重新开始他的职业生涯。初来乍到的黎先生因为不熟悉杭州的行业状况，对自己的职业状况也没有一个深刻的认识，所以前后做过好几份工作都不尽如人意，最长的一份工作也只是做了不到半年时间。随着时间的推移，黎先生渐渐地开始怀疑自己这么多年来是否真的走错了路，要不然为什么到现在自己的职业发展还是一团糟。</a:t>
            </a:r>
            <a:endParaRPr lang="zh-CN" altLang="en-US" sz="1400" dirty="0">
              <a:latin typeface="楷体" panose="02010609060101010101" pitchFamily="2" charset="-122"/>
              <a:ea typeface="楷体" panose="02010609060101010101" pitchFamily="2" charset="-122"/>
            </a:endParaRPr>
          </a:p>
        </p:txBody>
      </p:sp>
      <p:sp>
        <p:nvSpPr>
          <p:cNvPr id="11"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12" name="文本框 11"/>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333788" cy="414020"/>
          </a:xfrm>
          <a:prstGeom prst="rect">
            <a:avLst/>
          </a:prstGeom>
          <a:noFill/>
        </p:spPr>
        <p:txBody>
          <a:bodyPr wrap="square" rtlCol="0">
            <a:spAutoFit/>
          </a:bodyPr>
          <a:p>
            <a:r>
              <a:rPr lang="zh-CN" altLang="en-US" sz="2100" b="1">
                <a:hlinkClick r:id="rId2" action="ppaction://hlinkfile"/>
              </a:rPr>
              <a:t>高职课程思政实施路径研究</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55730" y="700336"/>
            <a:ext cx="8634128" cy="4492625"/>
          </a:xfrm>
          <a:prstGeom prst="rect">
            <a:avLst/>
          </a:prstGeom>
          <a:noFill/>
        </p:spPr>
        <p:txBody>
          <a:bodyPr wrap="square">
            <a:spAutoFit/>
          </a:bodyPr>
          <a:lstStyle/>
          <a:p>
            <a:pPr algn="ctr"/>
            <a:r>
              <a:rPr lang="zh-CN" altLang="en-US" sz="1400" b="1" dirty="0"/>
              <a:t>   </a:t>
            </a:r>
            <a:r>
              <a:rPr sz="1400" b="1" dirty="0"/>
              <a:t>让大学生学会整合信息、知识和资源</a:t>
            </a:r>
            <a:endParaRPr sz="1400" b="1" dirty="0"/>
          </a:p>
          <a:p>
            <a:r>
              <a:rPr lang="en-US" sz="1400" dirty="0"/>
              <a:t>       </a:t>
            </a:r>
            <a:r>
              <a:rPr lang="en-US" sz="1600" dirty="0"/>
              <a:t> </a:t>
            </a:r>
            <a:r>
              <a:rPr sz="1600" dirty="0"/>
              <a:t>大学校园里时常听到一个高频词——职业规划。首届全国大学生职业规划大赛校赛、省赛陆续开展，学生参与热情高涨。显然，增强大学生生涯规划意识，指导其及早做好就业准备，已成为社会各界的共识。但如何帮助大学生做好职业规划，我们还有很长的路要走。</a:t>
            </a:r>
            <a:endParaRPr sz="1600" dirty="0"/>
          </a:p>
          <a:p>
            <a:r>
              <a:rPr lang="en-US" sz="1600" dirty="0"/>
              <a:t>        </a:t>
            </a:r>
            <a:r>
              <a:rPr sz="1600" dirty="0"/>
              <a:t>华东理工大学学生就业指导服务中心教师陈伟杰建议，学校可设立专门课程，让学生了解职业规划的重要性并掌握相关规划技巧和方法；提供职业咨询个性化服务，帮助学生了解自己的能力和职业发展方向，制订适宜的职业规划；与企业开展深度合作，为学生提供更多高质量的实习机会，以及更贴合用人单位需求的就业指导，让学生在实践中了解行业职业特点，从而更好地规划职业发展。</a:t>
            </a:r>
            <a:endParaRPr sz="1600" dirty="0"/>
          </a:p>
          <a:p>
            <a:r>
              <a:rPr sz="1600" dirty="0"/>
              <a:t> </a:t>
            </a:r>
            <a:r>
              <a:rPr lang="en-US" sz="1600" dirty="0"/>
              <a:t>       “优化大学生职业规划，政府、高校、就业单位、第三方机构等应协同合作，搭建大学生职业</a:t>
            </a:r>
            <a:r>
              <a:rPr sz="1600" dirty="0"/>
              <a:t>发展社会支持体系，打破多主体间的业务壁垒和行政壁垒，形成以大学生职业发展为中心的知识及资源系统。同时，就业单位等应深入参与大学生培养全过程，从源头帮助大学生更好地提升职业发展力。”中国人民大学招生就业处副处长于坤表示。</a:t>
            </a:r>
            <a:endParaRPr sz="1600" dirty="0"/>
          </a:p>
          <a:p>
            <a:r>
              <a:rPr lang="en-US" sz="1600" dirty="0"/>
              <a:t>        </a:t>
            </a:r>
            <a:r>
              <a:rPr sz="1600" dirty="0"/>
              <a:t>为帮助学生做好职业规划，中国人民大学加强学生就业工作规范化建设，明确校院两级就业工作评价指标，构建校院协同就业指导服务工作体系，为学生提供分阶段、精准化的职业发展指导，以及有温度、高质量的就业服务和充足适配的就业岗位资源，促进学生全面发展与能力提升。</a:t>
            </a:r>
            <a:endParaRPr sz="1600" dirty="0"/>
          </a:p>
          <a:p>
            <a:r>
              <a:rPr lang="en-US" sz="1600" dirty="0"/>
              <a:t>        </a:t>
            </a:r>
            <a:endParaRPr sz="1600" dirty="0"/>
          </a:p>
        </p:txBody>
      </p:sp>
      <p:sp>
        <p:nvSpPr>
          <p:cNvPr id="7" name="PA-A000320150714E26PPSH-4285"/>
          <p:cNvSpPr/>
          <p:nvPr>
            <p:custDataLst>
              <p:tags r:id="rId1"/>
            </p:custDataLst>
          </p:nvPr>
        </p:nvSpPr>
        <p:spPr bwMode="auto">
          <a:xfrm>
            <a:off x="180311" y="10522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863" y="1859317"/>
            <a:ext cx="2664019"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职业生涯目标的设定</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03</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grpSp>
        <p:nvGrpSpPr>
          <p:cNvPr id="7" name="千图设计师MC：ID 29795607库_组合 1"/>
          <p:cNvGrpSpPr/>
          <p:nvPr>
            <p:custDataLst>
              <p:tags r:id="rId1"/>
            </p:custDataLst>
          </p:nvPr>
        </p:nvGrpSpPr>
        <p:grpSpPr>
          <a:xfrm>
            <a:off x="218361" y="1132384"/>
            <a:ext cx="4030530" cy="3760629"/>
            <a:chOff x="1196556" y="1095341"/>
            <a:chExt cx="5373107" cy="5013302"/>
          </a:xfrm>
        </p:grpSpPr>
        <p:sp>
          <p:nvSpPr>
            <p:cNvPr id="8" name="Freeform: Shape 5"/>
            <p:cNvSpPr/>
            <p:nvPr/>
          </p:nvSpPr>
          <p:spPr bwMode="auto">
            <a:xfrm>
              <a:off x="2779703" y="5386364"/>
              <a:ext cx="2257452" cy="634326"/>
            </a:xfrm>
            <a:custGeom>
              <a:avLst/>
              <a:gdLst/>
              <a:ahLst/>
              <a:cxnLst>
                <a:cxn ang="0">
                  <a:pos x="563" y="65"/>
                </a:cxn>
                <a:cxn ang="0">
                  <a:pos x="563" y="0"/>
                </a:cxn>
                <a:cxn ang="0">
                  <a:pos x="281" y="0"/>
                </a:cxn>
                <a:cxn ang="0">
                  <a:pos x="281" y="102"/>
                </a:cxn>
                <a:cxn ang="0">
                  <a:pos x="0" y="102"/>
                </a:cxn>
                <a:cxn ang="0">
                  <a:pos x="0" y="238"/>
                </a:cxn>
                <a:cxn ang="0">
                  <a:pos x="281" y="238"/>
                </a:cxn>
                <a:cxn ang="0">
                  <a:pos x="563" y="238"/>
                </a:cxn>
                <a:cxn ang="0">
                  <a:pos x="847" y="238"/>
                </a:cxn>
                <a:cxn ang="0">
                  <a:pos x="847" y="65"/>
                </a:cxn>
                <a:cxn ang="0">
                  <a:pos x="563" y="65"/>
                </a:cxn>
              </a:cxnLst>
              <a:rect l="0" t="0" r="r" b="b"/>
              <a:pathLst>
                <a:path w="847" h="238">
                  <a:moveTo>
                    <a:pt x="563" y="65"/>
                  </a:moveTo>
                  <a:lnTo>
                    <a:pt x="563" y="0"/>
                  </a:lnTo>
                  <a:lnTo>
                    <a:pt x="281" y="0"/>
                  </a:lnTo>
                  <a:lnTo>
                    <a:pt x="281" y="102"/>
                  </a:lnTo>
                  <a:lnTo>
                    <a:pt x="0" y="102"/>
                  </a:lnTo>
                  <a:lnTo>
                    <a:pt x="0" y="238"/>
                  </a:lnTo>
                  <a:lnTo>
                    <a:pt x="281" y="238"/>
                  </a:lnTo>
                  <a:lnTo>
                    <a:pt x="563" y="238"/>
                  </a:lnTo>
                  <a:lnTo>
                    <a:pt x="847" y="238"/>
                  </a:lnTo>
                  <a:lnTo>
                    <a:pt x="847" y="65"/>
                  </a:lnTo>
                  <a:lnTo>
                    <a:pt x="563" y="65"/>
                  </a:lnTo>
                  <a:close/>
                </a:path>
              </a:pathLst>
            </a:custGeom>
            <a:solidFill>
              <a:srgbClr val="000000"/>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0" name="Rectangle 6"/>
            <p:cNvSpPr/>
            <p:nvPr/>
          </p:nvSpPr>
          <p:spPr bwMode="auto">
            <a:xfrm>
              <a:off x="2161370" y="5610244"/>
              <a:ext cx="1151380" cy="498399"/>
            </a:xfrm>
            <a:prstGeom prst="rect">
              <a:avLst/>
            </a:prstGeom>
            <a:solidFill>
              <a:schemeClr val="accent1"/>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1" name="Rectangle 7"/>
            <p:cNvSpPr/>
            <p:nvPr/>
          </p:nvSpPr>
          <p:spPr bwMode="auto">
            <a:xfrm>
              <a:off x="3304755" y="5221120"/>
              <a:ext cx="1146050" cy="887522"/>
            </a:xfrm>
            <a:prstGeom prst="rect">
              <a:avLst/>
            </a:prstGeom>
            <a:solidFill>
              <a:schemeClr val="accent2"/>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2" name="Rectangle 8"/>
            <p:cNvSpPr/>
            <p:nvPr/>
          </p:nvSpPr>
          <p:spPr bwMode="auto">
            <a:xfrm>
              <a:off x="4450803" y="5471652"/>
              <a:ext cx="1143384" cy="636990"/>
            </a:xfrm>
            <a:prstGeom prst="rect">
              <a:avLst/>
            </a:prstGeom>
            <a:solidFill>
              <a:schemeClr val="accent3"/>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3" name="Oval 9"/>
            <p:cNvSpPr/>
            <p:nvPr/>
          </p:nvSpPr>
          <p:spPr bwMode="auto">
            <a:xfrm>
              <a:off x="5354317" y="1817619"/>
              <a:ext cx="1215346" cy="1202020"/>
            </a:xfrm>
            <a:prstGeom prst="ellipse">
              <a:avLst/>
            </a:pr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4" name="Freeform: Shape 10"/>
            <p:cNvSpPr/>
            <p:nvPr/>
          </p:nvSpPr>
          <p:spPr bwMode="auto">
            <a:xfrm>
              <a:off x="5253039" y="2473266"/>
              <a:ext cx="642321" cy="644986"/>
            </a:xfrm>
            <a:custGeom>
              <a:avLst/>
              <a:gdLst/>
              <a:ahLst/>
              <a:cxnLst>
                <a:cxn ang="0">
                  <a:pos x="167" y="60"/>
                </a:cxn>
                <a:cxn ang="0">
                  <a:pos x="158" y="55"/>
                </a:cxn>
                <a:cxn ang="0">
                  <a:pos x="150" y="41"/>
                </a:cxn>
                <a:cxn ang="0">
                  <a:pos x="132" y="21"/>
                </a:cxn>
                <a:cxn ang="0">
                  <a:pos x="120" y="15"/>
                </a:cxn>
                <a:cxn ang="0">
                  <a:pos x="114" y="4"/>
                </a:cxn>
                <a:cxn ang="0">
                  <a:pos x="104" y="7"/>
                </a:cxn>
                <a:cxn ang="0">
                  <a:pos x="2" y="173"/>
                </a:cxn>
                <a:cxn ang="0">
                  <a:pos x="2" y="184"/>
                </a:cxn>
                <a:cxn ang="0">
                  <a:pos x="3" y="184"/>
                </a:cxn>
                <a:cxn ang="0">
                  <a:pos x="3" y="187"/>
                </a:cxn>
                <a:cxn ang="0">
                  <a:pos x="14" y="187"/>
                </a:cxn>
                <a:cxn ang="0">
                  <a:pos x="165" y="72"/>
                </a:cxn>
                <a:cxn ang="0">
                  <a:pos x="167" y="60"/>
                </a:cxn>
              </a:cxnLst>
              <a:rect l="0" t="0" r="r" b="b"/>
              <a:pathLst>
                <a:path w="171" h="189">
                  <a:moveTo>
                    <a:pt x="167" y="60"/>
                  </a:moveTo>
                  <a:cubicBezTo>
                    <a:pt x="165" y="55"/>
                    <a:pt x="161" y="53"/>
                    <a:pt x="158" y="55"/>
                  </a:cubicBezTo>
                  <a:cubicBezTo>
                    <a:pt x="156" y="49"/>
                    <a:pt x="154" y="45"/>
                    <a:pt x="150" y="41"/>
                  </a:cubicBezTo>
                  <a:cubicBezTo>
                    <a:pt x="132" y="21"/>
                    <a:pt x="132" y="21"/>
                    <a:pt x="132" y="21"/>
                  </a:cubicBezTo>
                  <a:cubicBezTo>
                    <a:pt x="129" y="16"/>
                    <a:pt x="125" y="15"/>
                    <a:pt x="120" y="15"/>
                  </a:cubicBezTo>
                  <a:cubicBezTo>
                    <a:pt x="121" y="11"/>
                    <a:pt x="120" y="7"/>
                    <a:pt x="114" y="4"/>
                  </a:cubicBezTo>
                  <a:cubicBezTo>
                    <a:pt x="112" y="0"/>
                    <a:pt x="105" y="2"/>
                    <a:pt x="104" y="7"/>
                  </a:cubicBezTo>
                  <a:cubicBezTo>
                    <a:pt x="2" y="173"/>
                    <a:pt x="2" y="173"/>
                    <a:pt x="2" y="173"/>
                  </a:cubicBezTo>
                  <a:cubicBezTo>
                    <a:pt x="0" y="177"/>
                    <a:pt x="0" y="180"/>
                    <a:pt x="2" y="184"/>
                  </a:cubicBezTo>
                  <a:cubicBezTo>
                    <a:pt x="3" y="184"/>
                    <a:pt x="3" y="184"/>
                    <a:pt x="3" y="184"/>
                  </a:cubicBezTo>
                  <a:cubicBezTo>
                    <a:pt x="3" y="187"/>
                    <a:pt x="3" y="187"/>
                    <a:pt x="3" y="187"/>
                  </a:cubicBezTo>
                  <a:cubicBezTo>
                    <a:pt x="7" y="189"/>
                    <a:pt x="11" y="189"/>
                    <a:pt x="14" y="187"/>
                  </a:cubicBezTo>
                  <a:cubicBezTo>
                    <a:pt x="165" y="72"/>
                    <a:pt x="165" y="72"/>
                    <a:pt x="165" y="72"/>
                  </a:cubicBezTo>
                  <a:cubicBezTo>
                    <a:pt x="169" y="70"/>
                    <a:pt x="171" y="63"/>
                    <a:pt x="167" y="60"/>
                  </a:cubicBezTo>
                  <a:close/>
                </a:path>
              </a:pathLst>
            </a:cu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5" name="Freeform: Shape 11"/>
            <p:cNvSpPr/>
            <p:nvPr/>
          </p:nvSpPr>
          <p:spPr bwMode="auto">
            <a:xfrm>
              <a:off x="2526507" y="4341594"/>
              <a:ext cx="418442" cy="413111"/>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7" name="Freeform: Shape 12"/>
            <p:cNvSpPr/>
            <p:nvPr/>
          </p:nvSpPr>
          <p:spPr bwMode="auto">
            <a:xfrm>
              <a:off x="2880983" y="5391695"/>
              <a:ext cx="213218" cy="554369"/>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8" name="Freeform: Shape 13"/>
            <p:cNvSpPr/>
            <p:nvPr/>
          </p:nvSpPr>
          <p:spPr bwMode="auto">
            <a:xfrm>
              <a:off x="2355931" y="5405021"/>
              <a:ext cx="223879" cy="541042"/>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9" name="Freeform: Shape 14"/>
            <p:cNvSpPr/>
            <p:nvPr/>
          </p:nvSpPr>
          <p:spPr bwMode="auto">
            <a:xfrm>
              <a:off x="2188022" y="4549482"/>
              <a:ext cx="1098076" cy="1036775"/>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0" name="Freeform: Shape 15"/>
            <p:cNvSpPr/>
            <p:nvPr/>
          </p:nvSpPr>
          <p:spPr bwMode="auto">
            <a:xfrm>
              <a:off x="3328742" y="2603862"/>
              <a:ext cx="1122063" cy="2593271"/>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1" name="Oval 16"/>
            <p:cNvSpPr/>
            <p:nvPr/>
          </p:nvSpPr>
          <p:spPr bwMode="auto">
            <a:xfrm>
              <a:off x="3685882" y="2825077"/>
              <a:ext cx="421106" cy="415776"/>
            </a:xfrm>
            <a:prstGeom prst="ellipse">
              <a:avLst/>
            </a:pr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2" name="Freeform: Shape 17"/>
            <p:cNvSpPr/>
            <p:nvPr/>
          </p:nvSpPr>
          <p:spPr bwMode="auto">
            <a:xfrm>
              <a:off x="4349525" y="3539358"/>
              <a:ext cx="1268650" cy="1886984"/>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3" name="Freeform: Shape 18"/>
            <p:cNvSpPr/>
            <p:nvPr/>
          </p:nvSpPr>
          <p:spPr bwMode="auto">
            <a:xfrm>
              <a:off x="4770631" y="3046291"/>
              <a:ext cx="426437" cy="426438"/>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5" name="Oval 19"/>
            <p:cNvSpPr/>
            <p:nvPr/>
          </p:nvSpPr>
          <p:spPr bwMode="auto">
            <a:xfrm>
              <a:off x="1196556" y="3003647"/>
              <a:ext cx="1223341" cy="1207350"/>
            </a:xfrm>
            <a:prstGeom prst="ellipse">
              <a:avLst/>
            </a:pr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6" name="Freeform: Shape 20"/>
            <p:cNvSpPr/>
            <p:nvPr/>
          </p:nvSpPr>
          <p:spPr bwMode="auto">
            <a:xfrm>
              <a:off x="1878855" y="3664625"/>
              <a:ext cx="647651" cy="644986"/>
            </a:xfrm>
            <a:custGeom>
              <a:avLst/>
              <a:gdLst/>
              <a:ahLst/>
              <a:cxnLst>
                <a:cxn ang="0">
                  <a:pos x="4" y="56"/>
                </a:cxn>
                <a:cxn ang="0">
                  <a:pos x="13" y="53"/>
                </a:cxn>
                <a:cxn ang="0">
                  <a:pos x="19" y="40"/>
                </a:cxn>
                <a:cxn ang="0">
                  <a:pos x="39" y="20"/>
                </a:cxn>
                <a:cxn ang="0">
                  <a:pos x="51" y="11"/>
                </a:cxn>
                <a:cxn ang="0">
                  <a:pos x="55" y="2"/>
                </a:cxn>
                <a:cxn ang="0">
                  <a:pos x="67" y="6"/>
                </a:cxn>
                <a:cxn ang="0">
                  <a:pos x="168" y="172"/>
                </a:cxn>
                <a:cxn ang="0">
                  <a:pos x="168" y="182"/>
                </a:cxn>
                <a:cxn ang="0">
                  <a:pos x="168" y="185"/>
                </a:cxn>
                <a:cxn ang="0">
                  <a:pos x="165" y="187"/>
                </a:cxn>
                <a:cxn ang="0">
                  <a:pos x="156" y="187"/>
                </a:cxn>
                <a:cxn ang="0">
                  <a:pos x="7" y="70"/>
                </a:cxn>
                <a:cxn ang="0">
                  <a:pos x="4" y="56"/>
                </a:cxn>
              </a:cxnLst>
              <a:rect l="0" t="0" r="r" b="b"/>
              <a:pathLst>
                <a:path w="172" h="189">
                  <a:moveTo>
                    <a:pt x="4" y="56"/>
                  </a:moveTo>
                  <a:cubicBezTo>
                    <a:pt x="7" y="54"/>
                    <a:pt x="9" y="53"/>
                    <a:pt x="13" y="53"/>
                  </a:cubicBezTo>
                  <a:cubicBezTo>
                    <a:pt x="13" y="48"/>
                    <a:pt x="15" y="45"/>
                    <a:pt x="19" y="40"/>
                  </a:cubicBezTo>
                  <a:cubicBezTo>
                    <a:pt x="39" y="20"/>
                    <a:pt x="39" y="20"/>
                    <a:pt x="39" y="20"/>
                  </a:cubicBezTo>
                  <a:cubicBezTo>
                    <a:pt x="44" y="15"/>
                    <a:pt x="47" y="14"/>
                    <a:pt x="51" y="11"/>
                  </a:cubicBezTo>
                  <a:cubicBezTo>
                    <a:pt x="51" y="8"/>
                    <a:pt x="53" y="4"/>
                    <a:pt x="55" y="2"/>
                  </a:cubicBezTo>
                  <a:cubicBezTo>
                    <a:pt x="58" y="0"/>
                    <a:pt x="63" y="0"/>
                    <a:pt x="67" y="6"/>
                  </a:cubicBezTo>
                  <a:cubicBezTo>
                    <a:pt x="168" y="172"/>
                    <a:pt x="168" y="172"/>
                    <a:pt x="168" y="172"/>
                  </a:cubicBezTo>
                  <a:cubicBezTo>
                    <a:pt x="172" y="177"/>
                    <a:pt x="172" y="180"/>
                    <a:pt x="168" y="182"/>
                  </a:cubicBezTo>
                  <a:cubicBezTo>
                    <a:pt x="168" y="185"/>
                    <a:pt x="168" y="185"/>
                    <a:pt x="168" y="185"/>
                  </a:cubicBezTo>
                  <a:cubicBezTo>
                    <a:pt x="168" y="185"/>
                    <a:pt x="165" y="185"/>
                    <a:pt x="165" y="187"/>
                  </a:cubicBezTo>
                  <a:cubicBezTo>
                    <a:pt x="162" y="189"/>
                    <a:pt x="158" y="189"/>
                    <a:pt x="156" y="187"/>
                  </a:cubicBezTo>
                  <a:cubicBezTo>
                    <a:pt x="7" y="70"/>
                    <a:pt x="7" y="70"/>
                    <a:pt x="7" y="70"/>
                  </a:cubicBezTo>
                  <a:cubicBezTo>
                    <a:pt x="3" y="66"/>
                    <a:pt x="0" y="61"/>
                    <a:pt x="4" y="56"/>
                  </a:cubicBezTo>
                  <a:close/>
                </a:path>
              </a:pathLst>
            </a:cu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7" name="Freeform: Shape 21"/>
            <p:cNvSpPr/>
            <p:nvPr/>
          </p:nvSpPr>
          <p:spPr bwMode="auto">
            <a:xfrm>
              <a:off x="3259445" y="1095341"/>
              <a:ext cx="1340611" cy="1327286"/>
            </a:xfrm>
            <a:custGeom>
              <a:avLst/>
              <a:gdLst/>
              <a:ahLst/>
              <a:cxnLst>
                <a:cxn ang="0">
                  <a:pos x="293" y="69"/>
                </a:cxn>
                <a:cxn ang="0">
                  <a:pos x="289" y="320"/>
                </a:cxn>
                <a:cxn ang="0">
                  <a:pos x="60" y="318"/>
                </a:cxn>
                <a:cxn ang="0">
                  <a:pos x="64" y="68"/>
                </a:cxn>
                <a:cxn ang="0">
                  <a:pos x="293" y="69"/>
                </a:cxn>
              </a:cxnLst>
              <a:rect l="0" t="0" r="r" b="b"/>
              <a:pathLst>
                <a:path w="356" h="389">
                  <a:moveTo>
                    <a:pt x="293" y="69"/>
                  </a:moveTo>
                  <a:cubicBezTo>
                    <a:pt x="356" y="142"/>
                    <a:pt x="354" y="253"/>
                    <a:pt x="289" y="320"/>
                  </a:cubicBezTo>
                  <a:cubicBezTo>
                    <a:pt x="226" y="389"/>
                    <a:pt x="124" y="386"/>
                    <a:pt x="60" y="318"/>
                  </a:cubicBezTo>
                  <a:cubicBezTo>
                    <a:pt x="0" y="248"/>
                    <a:pt x="0" y="135"/>
                    <a:pt x="64" y="68"/>
                  </a:cubicBezTo>
                  <a:cubicBezTo>
                    <a:pt x="128" y="0"/>
                    <a:pt x="230" y="1"/>
                    <a:pt x="293" y="69"/>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8" name="Freeform: Shape 22"/>
            <p:cNvSpPr/>
            <p:nvPr/>
          </p:nvSpPr>
          <p:spPr bwMode="auto">
            <a:xfrm>
              <a:off x="3741852" y="1988193"/>
              <a:ext cx="333154" cy="740934"/>
            </a:xfrm>
            <a:custGeom>
              <a:avLst/>
              <a:gdLst/>
              <a:ahLst/>
              <a:cxnLst>
                <a:cxn ang="0">
                  <a:pos x="81" y="2"/>
                </a:cxn>
                <a:cxn ang="0">
                  <a:pos x="70" y="6"/>
                </a:cxn>
                <a:cxn ang="0">
                  <a:pos x="57" y="2"/>
                </a:cxn>
                <a:cxn ang="0">
                  <a:pos x="31" y="2"/>
                </a:cxn>
                <a:cxn ang="0">
                  <a:pos x="18" y="6"/>
                </a:cxn>
                <a:cxn ang="0">
                  <a:pos x="9" y="2"/>
                </a:cxn>
                <a:cxn ang="0">
                  <a:pos x="1" y="13"/>
                </a:cxn>
                <a:cxn ang="0">
                  <a:pos x="35" y="209"/>
                </a:cxn>
                <a:cxn ang="0">
                  <a:pos x="42" y="217"/>
                </a:cxn>
                <a:cxn ang="0">
                  <a:pos x="43" y="217"/>
                </a:cxn>
                <a:cxn ang="0">
                  <a:pos x="46" y="217"/>
                </a:cxn>
                <a:cxn ang="0">
                  <a:pos x="54" y="209"/>
                </a:cxn>
                <a:cxn ang="0">
                  <a:pos x="87" y="13"/>
                </a:cxn>
                <a:cxn ang="0">
                  <a:pos x="81" y="2"/>
                </a:cxn>
              </a:cxnLst>
              <a:rect l="0" t="0" r="r" b="b"/>
              <a:pathLst>
                <a:path w="88" h="217">
                  <a:moveTo>
                    <a:pt x="81" y="2"/>
                  </a:moveTo>
                  <a:cubicBezTo>
                    <a:pt x="78" y="0"/>
                    <a:pt x="73" y="2"/>
                    <a:pt x="70" y="6"/>
                  </a:cubicBezTo>
                  <a:cubicBezTo>
                    <a:pt x="67" y="5"/>
                    <a:pt x="62" y="2"/>
                    <a:pt x="57" y="2"/>
                  </a:cubicBezTo>
                  <a:cubicBezTo>
                    <a:pt x="31" y="2"/>
                    <a:pt x="31" y="2"/>
                    <a:pt x="31" y="2"/>
                  </a:cubicBezTo>
                  <a:cubicBezTo>
                    <a:pt x="26" y="2"/>
                    <a:pt x="22" y="5"/>
                    <a:pt x="18" y="6"/>
                  </a:cubicBezTo>
                  <a:cubicBezTo>
                    <a:pt x="16" y="2"/>
                    <a:pt x="12" y="0"/>
                    <a:pt x="9" y="2"/>
                  </a:cubicBezTo>
                  <a:cubicBezTo>
                    <a:pt x="4" y="2"/>
                    <a:pt x="0" y="9"/>
                    <a:pt x="1" y="13"/>
                  </a:cubicBezTo>
                  <a:cubicBezTo>
                    <a:pt x="35" y="209"/>
                    <a:pt x="35" y="209"/>
                    <a:pt x="35" y="209"/>
                  </a:cubicBezTo>
                  <a:cubicBezTo>
                    <a:pt x="36" y="214"/>
                    <a:pt x="38" y="217"/>
                    <a:pt x="42" y="217"/>
                  </a:cubicBezTo>
                  <a:cubicBezTo>
                    <a:pt x="43" y="217"/>
                    <a:pt x="43" y="217"/>
                    <a:pt x="43" y="217"/>
                  </a:cubicBezTo>
                  <a:cubicBezTo>
                    <a:pt x="46" y="217"/>
                    <a:pt x="46" y="217"/>
                    <a:pt x="46" y="217"/>
                  </a:cubicBezTo>
                  <a:cubicBezTo>
                    <a:pt x="50" y="217"/>
                    <a:pt x="54" y="214"/>
                    <a:pt x="54" y="209"/>
                  </a:cubicBezTo>
                  <a:cubicBezTo>
                    <a:pt x="87" y="13"/>
                    <a:pt x="87" y="13"/>
                    <a:pt x="87" y="13"/>
                  </a:cubicBezTo>
                  <a:cubicBezTo>
                    <a:pt x="88" y="9"/>
                    <a:pt x="85" y="2"/>
                    <a:pt x="81" y="2"/>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grpSp>
      <p:sp>
        <p:nvSpPr>
          <p:cNvPr id="29" name="TextBox 29"/>
          <p:cNvSpPr txBox="1"/>
          <p:nvPr>
            <p:custDataLst>
              <p:tags r:id="rId2"/>
            </p:custDataLst>
          </p:nvPr>
        </p:nvSpPr>
        <p:spPr>
          <a:xfrm>
            <a:off x="4354032" y="1650869"/>
            <a:ext cx="538942"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5F5F5F"/>
                </a:solidFill>
                <a:cs typeface="+mn-ea"/>
                <a:sym typeface="+mn-lt"/>
              </a:rPr>
              <a:t>01</a:t>
            </a:r>
            <a:endParaRPr lang="id-ID" sz="4050" spc="-300" dirty="0">
              <a:solidFill>
                <a:srgbClr val="5F5F5F"/>
              </a:solidFill>
              <a:cs typeface="+mn-ea"/>
              <a:sym typeface="+mn-lt"/>
            </a:endParaRPr>
          </a:p>
        </p:txBody>
      </p:sp>
      <p:sp>
        <p:nvSpPr>
          <p:cNvPr id="30" name="TextBox 31"/>
          <p:cNvSpPr txBox="1"/>
          <p:nvPr>
            <p:custDataLst>
              <p:tags r:id="rId3"/>
            </p:custDataLst>
          </p:nvPr>
        </p:nvSpPr>
        <p:spPr>
          <a:xfrm>
            <a:off x="4322767" y="2684504"/>
            <a:ext cx="601471"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C79267"/>
                </a:solidFill>
                <a:cs typeface="+mn-ea"/>
                <a:sym typeface="+mn-lt"/>
              </a:rPr>
              <a:t>02</a:t>
            </a:r>
            <a:endParaRPr lang="id-ID" sz="4050" spc="-300" dirty="0">
              <a:solidFill>
                <a:srgbClr val="C79267"/>
              </a:solidFill>
              <a:cs typeface="+mn-ea"/>
              <a:sym typeface="+mn-lt"/>
            </a:endParaRPr>
          </a:p>
        </p:txBody>
      </p:sp>
      <p:sp>
        <p:nvSpPr>
          <p:cNvPr id="31" name="TextBox 33"/>
          <p:cNvSpPr txBox="1"/>
          <p:nvPr>
            <p:custDataLst>
              <p:tags r:id="rId4"/>
            </p:custDataLst>
          </p:nvPr>
        </p:nvSpPr>
        <p:spPr>
          <a:xfrm>
            <a:off x="4308338" y="3728410"/>
            <a:ext cx="615900"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5F5F5F"/>
                </a:solidFill>
                <a:cs typeface="+mn-ea"/>
                <a:sym typeface="+mn-lt"/>
              </a:rPr>
              <a:t>03</a:t>
            </a:r>
            <a:endParaRPr lang="id-ID" sz="4050" spc="-300" dirty="0">
              <a:solidFill>
                <a:srgbClr val="5F5F5F"/>
              </a:solidFill>
              <a:cs typeface="+mn-ea"/>
              <a:sym typeface="+mn-lt"/>
            </a:endParaRPr>
          </a:p>
        </p:txBody>
      </p:sp>
      <p:sp>
        <p:nvSpPr>
          <p:cNvPr id="32" name="išľíďè"/>
          <p:cNvSpPr/>
          <p:nvPr>
            <p:custDataLst>
              <p:tags r:id="rId5"/>
            </p:custDataLst>
          </p:nvPr>
        </p:nvSpPr>
        <p:spPr bwMode="auto">
          <a:xfrm>
            <a:off x="4901474" y="1967505"/>
            <a:ext cx="4102300" cy="6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短期目标通常是指时间在</a:t>
            </a:r>
            <a:r>
              <a:rPr lang="en-US" altLang="zh-CN" sz="1400" dirty="0"/>
              <a:t>1</a:t>
            </a:r>
            <a:r>
              <a:rPr lang="zh-CN" altLang="en-US" sz="1400" dirty="0"/>
              <a:t>～</a:t>
            </a:r>
            <a:r>
              <a:rPr lang="en-US" altLang="zh-CN" sz="1400" dirty="0"/>
              <a:t>2</a:t>
            </a:r>
            <a:r>
              <a:rPr lang="zh-CN" altLang="en-US" sz="1400" dirty="0"/>
              <a:t>年内的目标，它是中期目标和长期目标的具体化，是操作性比较强的行动目标。</a:t>
            </a:r>
            <a:endParaRPr lang="en-US" altLang="zh-CN" sz="1400" dirty="0"/>
          </a:p>
        </p:txBody>
      </p:sp>
      <p:sp>
        <p:nvSpPr>
          <p:cNvPr id="33" name="iSlíďè"/>
          <p:cNvSpPr txBox="1"/>
          <p:nvPr>
            <p:custDataLst>
              <p:tags r:id="rId6"/>
            </p:custDataLst>
          </p:nvPr>
        </p:nvSpPr>
        <p:spPr bwMode="auto">
          <a:xfrm>
            <a:off x="4901474" y="1666973"/>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r>
              <a:rPr lang="en-US" altLang="zh-CN" b="1" dirty="0">
                <a:latin typeface="微软雅黑" panose="020B0503020204020204" pitchFamily="34" charset="-122"/>
                <a:ea typeface="微软雅黑" panose="020B0503020204020204" pitchFamily="34" charset="-122"/>
              </a:rPr>
              <a:t>1.</a:t>
            </a:r>
            <a:r>
              <a:rPr lang="zh-CN" altLang="en-US" b="1" dirty="0">
                <a:latin typeface="微软雅黑" panose="020B0503020204020204" pitchFamily="34" charset="-122"/>
                <a:ea typeface="微软雅黑" panose="020B0503020204020204" pitchFamily="34" charset="-122"/>
              </a:rPr>
              <a:t>短期目标</a:t>
            </a:r>
            <a:endParaRPr lang="en-US" altLang="zh-CN" b="1" dirty="0">
              <a:latin typeface="微软雅黑" panose="020B0503020204020204" pitchFamily="34" charset="-122"/>
              <a:ea typeface="微软雅黑" panose="020B0503020204020204" pitchFamily="34" charset="-122"/>
            </a:endParaRPr>
          </a:p>
        </p:txBody>
      </p:sp>
      <p:sp>
        <p:nvSpPr>
          <p:cNvPr id="34" name="išľíďè"/>
          <p:cNvSpPr/>
          <p:nvPr>
            <p:custDataLst>
              <p:tags r:id="rId7"/>
            </p:custDataLst>
          </p:nvPr>
        </p:nvSpPr>
        <p:spPr bwMode="auto">
          <a:xfrm>
            <a:off x="4932738" y="3021871"/>
            <a:ext cx="4102299" cy="53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中期目标一般是指</a:t>
            </a:r>
            <a:r>
              <a:rPr lang="en-US" altLang="zh-CN" sz="1400" dirty="0"/>
              <a:t>3</a:t>
            </a:r>
            <a:r>
              <a:rPr lang="zh-CN" altLang="en-US" sz="1400" dirty="0"/>
              <a:t>～</a:t>
            </a:r>
            <a:r>
              <a:rPr lang="en-US" altLang="zh-CN" sz="1400" dirty="0"/>
              <a:t>5</a:t>
            </a:r>
            <a:r>
              <a:rPr lang="zh-CN" altLang="en-US" sz="1400" dirty="0"/>
              <a:t>年内的目标，它既是制订和实施短期目标的依据，又是长期目标的重要组成部分。</a:t>
            </a:r>
            <a:endParaRPr lang="en-US" altLang="zh-CN" sz="1400" dirty="0">
              <a:latin typeface="楷体" panose="02010609060101010101" pitchFamily="2" charset="-122"/>
              <a:ea typeface="楷体" panose="02010609060101010101" pitchFamily="2" charset="-122"/>
            </a:endParaRPr>
          </a:p>
        </p:txBody>
      </p:sp>
      <p:sp>
        <p:nvSpPr>
          <p:cNvPr id="35" name="iSlíďè"/>
          <p:cNvSpPr txBox="1"/>
          <p:nvPr>
            <p:custDataLst>
              <p:tags r:id="rId8"/>
            </p:custDataLst>
          </p:nvPr>
        </p:nvSpPr>
        <p:spPr bwMode="auto">
          <a:xfrm>
            <a:off x="4936269" y="2706754"/>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r>
              <a:rPr lang="en-US" altLang="zh-CN" b="1" dirty="0">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中期目标</a:t>
            </a:r>
            <a:endParaRPr lang="en-US" altLang="zh-CN" b="1" dirty="0">
              <a:latin typeface="微软雅黑" panose="020B0503020204020204" pitchFamily="34" charset="-122"/>
              <a:ea typeface="微软雅黑" panose="020B0503020204020204" pitchFamily="34" charset="-122"/>
            </a:endParaRPr>
          </a:p>
        </p:txBody>
      </p:sp>
      <p:sp>
        <p:nvSpPr>
          <p:cNvPr id="37" name="išľíďè"/>
          <p:cNvSpPr/>
          <p:nvPr>
            <p:custDataLst>
              <p:tags r:id="rId9"/>
            </p:custDataLst>
          </p:nvPr>
        </p:nvSpPr>
        <p:spPr bwMode="auto">
          <a:xfrm>
            <a:off x="4932738" y="4081093"/>
            <a:ext cx="3927020" cy="49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t>长期目标一般指</a:t>
            </a:r>
            <a:r>
              <a:rPr lang="en-US" altLang="zh-CN" sz="1400" dirty="0"/>
              <a:t>5</a:t>
            </a:r>
            <a:r>
              <a:rPr lang="zh-CN" altLang="en-US" sz="1400" dirty="0"/>
              <a:t>年以上的目标，通常比较粗略、欠具体，有可能随着各种主客观情况的变化而发生变化，具有战略性、挑战性和动态性等特点。</a:t>
            </a:r>
            <a:endParaRPr lang="zh-CN" altLang="en-US" sz="1400" dirty="0">
              <a:solidFill>
                <a:srgbClr val="F8F8F8">
                  <a:lumMod val="10000"/>
                </a:srgbClr>
              </a:solidFill>
              <a:cs typeface="+mn-ea"/>
              <a:sym typeface="+mn-lt"/>
            </a:endParaRPr>
          </a:p>
        </p:txBody>
      </p:sp>
      <p:sp>
        <p:nvSpPr>
          <p:cNvPr id="38" name="iSlíďè"/>
          <p:cNvSpPr txBox="1"/>
          <p:nvPr>
            <p:custDataLst>
              <p:tags r:id="rId10"/>
            </p:custDataLst>
          </p:nvPr>
        </p:nvSpPr>
        <p:spPr bwMode="auto">
          <a:xfrm>
            <a:off x="4919914" y="3757619"/>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r>
              <a:rPr lang="en-US" altLang="zh-CN" b="1" dirty="0">
                <a:latin typeface="微软雅黑" panose="020B0503020204020204" pitchFamily="34" charset="-122"/>
                <a:ea typeface="微软雅黑" panose="020B0503020204020204" pitchFamily="34" charset="-122"/>
              </a:rPr>
              <a:t>3.</a:t>
            </a:r>
            <a:r>
              <a:rPr lang="zh-CN" altLang="en-US" b="1" dirty="0">
                <a:latin typeface="微软雅黑" panose="020B0503020204020204" pitchFamily="34" charset="-122"/>
                <a:ea typeface="微软雅黑" panose="020B0503020204020204" pitchFamily="34" charset="-122"/>
              </a:rPr>
              <a:t>长期目标</a:t>
            </a:r>
            <a:endParaRPr lang="en-US" altLang="zh-CN" b="1" dirty="0">
              <a:latin typeface="微软雅黑" panose="020B0503020204020204" pitchFamily="34" charset="-122"/>
              <a:ea typeface="微软雅黑" panose="020B0503020204020204" pitchFamily="34" charset="-122"/>
            </a:endParaRPr>
          </a:p>
        </p:txBody>
      </p:sp>
      <p:sp>
        <p:nvSpPr>
          <p:cNvPr id="39" name="文本框 38"/>
          <p:cNvSpPr txBox="1"/>
          <p:nvPr/>
        </p:nvSpPr>
        <p:spPr>
          <a:xfrm>
            <a:off x="2531517" y="265979"/>
            <a:ext cx="355364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一、职业生涯目标的分类</a:t>
            </a:r>
            <a:endParaRPr lang="zh-CN" altLang="en-US" sz="24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nvSpPr>
        <p:spPr>
          <a:xfrm>
            <a:off x="2556648" y="844735"/>
            <a:ext cx="3169517"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按时间长短不同分类</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500"/>
                                        <p:tgtEl>
                                          <p:spTgt spid="3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7" grpId="0"/>
      <p:bldP spid="3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00386" y="1492424"/>
            <a:ext cx="2945841" cy="193802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内职业生涯目标</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Ø"/>
            </a:pPr>
            <a:r>
              <a:rPr lang="en-US" altLang="zh-CN" sz="1600" dirty="0">
                <a:latin typeface="楷体" panose="02010609060101010101" pitchFamily="2" charset="-122"/>
                <a:ea typeface="楷体" panose="02010609060101010101" pitchFamily="2" charset="-122"/>
              </a:rPr>
              <a:t>(1)</a:t>
            </a:r>
            <a:r>
              <a:rPr lang="zh-CN" altLang="en-US" sz="1600" dirty="0">
                <a:latin typeface="楷体" panose="02010609060101010101" pitchFamily="2" charset="-122"/>
                <a:ea typeface="楷体" panose="02010609060101010101" pitchFamily="2" charset="-122"/>
              </a:rPr>
              <a:t>工作能力目标</a:t>
            </a:r>
            <a:endParaRPr lang="en-US" altLang="zh-CN" sz="1600" dirty="0">
              <a:latin typeface="楷体" panose="02010609060101010101" pitchFamily="2" charset="-122"/>
              <a:ea typeface="楷体" panose="02010609060101010101" pitchFamily="2" charset="-122"/>
            </a:endParaRPr>
          </a:p>
          <a:p>
            <a:pPr marL="285750" indent="-285750">
              <a:lnSpc>
                <a:spcPct val="150000"/>
              </a:lnSpc>
              <a:buFont typeface="Wingdings" panose="05000000000000000000" pitchFamily="2" charset="2"/>
              <a:buChar char="Ø"/>
            </a:pPr>
            <a:r>
              <a:rPr lang="en-US" altLang="zh-CN" sz="1600" dirty="0">
                <a:latin typeface="楷体" panose="02010609060101010101" pitchFamily="2" charset="-122"/>
                <a:ea typeface="楷体" panose="02010609060101010101" pitchFamily="2" charset="-122"/>
              </a:rPr>
              <a:t>(2)</a:t>
            </a:r>
            <a:r>
              <a:rPr lang="zh-CN" altLang="en-US" sz="1600" dirty="0">
                <a:latin typeface="楷体" panose="02010609060101010101" pitchFamily="2" charset="-122"/>
                <a:ea typeface="楷体" panose="02010609060101010101" pitchFamily="2" charset="-122"/>
              </a:rPr>
              <a:t>心理素质目标</a:t>
            </a:r>
            <a:endParaRPr lang="en-US" altLang="zh-CN" sz="1600" dirty="0">
              <a:latin typeface="楷体" panose="02010609060101010101" pitchFamily="2" charset="-122"/>
              <a:ea typeface="楷体" panose="02010609060101010101" pitchFamily="2" charset="-122"/>
            </a:endParaRPr>
          </a:p>
          <a:p>
            <a:pPr marL="285750" indent="-285750">
              <a:lnSpc>
                <a:spcPct val="150000"/>
              </a:lnSpc>
              <a:buFont typeface="Wingdings" panose="05000000000000000000" pitchFamily="2" charset="2"/>
              <a:buChar char="Ø"/>
            </a:pPr>
            <a:r>
              <a:rPr lang="en-US" altLang="zh-CN" sz="1600" dirty="0">
                <a:latin typeface="楷体" panose="02010609060101010101" pitchFamily="2" charset="-122"/>
                <a:ea typeface="楷体" panose="02010609060101010101" pitchFamily="2" charset="-122"/>
              </a:rPr>
              <a:t>(3)</a:t>
            </a:r>
            <a:r>
              <a:rPr lang="zh-CN" altLang="en-US" sz="1600" dirty="0">
                <a:latin typeface="楷体" panose="02010609060101010101" pitchFamily="2" charset="-122"/>
                <a:ea typeface="楷体" panose="02010609060101010101" pitchFamily="2" charset="-122"/>
              </a:rPr>
              <a:t>观念目标</a:t>
            </a:r>
            <a:endParaRPr lang="en-US" altLang="zh-CN" sz="1600" dirty="0">
              <a:latin typeface="楷体" panose="02010609060101010101" pitchFamily="2" charset="-122"/>
              <a:ea typeface="楷体" panose="02010609060101010101" pitchFamily="2" charset="-122"/>
            </a:endParaRPr>
          </a:p>
          <a:p>
            <a:pPr marL="285750" indent="-285750">
              <a:lnSpc>
                <a:spcPct val="150000"/>
              </a:lnSpc>
              <a:buFont typeface="Wingdings" panose="05000000000000000000" pitchFamily="2" charset="2"/>
              <a:buChar char="Ø"/>
            </a:pPr>
            <a:r>
              <a:rPr lang="en-US" altLang="zh-CN" sz="1600" dirty="0">
                <a:latin typeface="楷体" panose="02010609060101010101" pitchFamily="2" charset="-122"/>
                <a:ea typeface="楷体" panose="02010609060101010101" pitchFamily="2" charset="-122"/>
              </a:rPr>
              <a:t>(4)</a:t>
            </a:r>
            <a:r>
              <a:rPr lang="zh-CN" altLang="en-US" sz="1600" dirty="0">
                <a:latin typeface="楷体" panose="02010609060101010101" pitchFamily="2" charset="-122"/>
                <a:ea typeface="楷体" panose="02010609060101010101" pitchFamily="2" charset="-122"/>
              </a:rPr>
              <a:t>内心感受目标</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1044253" y="916554"/>
            <a:ext cx="3168352"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按目的的性质分类</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cxnSp>
        <p:nvCxnSpPr>
          <p:cNvPr id="11" name="直接连接符 10"/>
          <p:cNvCxnSpPr/>
          <p:nvPr/>
        </p:nvCxnSpPr>
        <p:spPr>
          <a:xfrm flipV="1">
            <a:off x="4431105" y="1499233"/>
            <a:ext cx="6487" cy="22670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199357" y="1497012"/>
            <a:ext cx="2520280" cy="193802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外职业生涯目标</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Ø"/>
            </a:pPr>
            <a:r>
              <a:rPr lang="en-US" altLang="zh-CN" sz="1600" dirty="0"/>
              <a:t>(1)</a:t>
            </a:r>
            <a:r>
              <a:rPr lang="zh-CN" altLang="en-US" sz="1600" dirty="0"/>
              <a:t>工作职务目标</a:t>
            </a:r>
            <a:endParaRPr lang="en-US" altLang="zh-CN" sz="1600" dirty="0"/>
          </a:p>
          <a:p>
            <a:pPr marL="342900" indent="-342900">
              <a:lnSpc>
                <a:spcPct val="150000"/>
              </a:lnSpc>
              <a:buFont typeface="Wingdings" panose="05000000000000000000" pitchFamily="2" charset="2"/>
              <a:buChar char="Ø"/>
            </a:pPr>
            <a:r>
              <a:rPr lang="en-US" altLang="zh-CN" sz="1600" dirty="0"/>
              <a:t>(2)</a:t>
            </a:r>
            <a:r>
              <a:rPr lang="zh-CN" altLang="en-US" sz="1600" dirty="0"/>
              <a:t>工作成果目标</a:t>
            </a:r>
            <a:endParaRPr lang="en-US" altLang="zh-CN" sz="1600" dirty="0"/>
          </a:p>
          <a:p>
            <a:pPr marL="342900" indent="-342900">
              <a:lnSpc>
                <a:spcPct val="150000"/>
              </a:lnSpc>
              <a:buFont typeface="Wingdings" panose="05000000000000000000" pitchFamily="2" charset="2"/>
              <a:buChar char="Ø"/>
            </a:pPr>
            <a:r>
              <a:rPr lang="en-US" altLang="zh-CN" sz="1600" dirty="0"/>
              <a:t>(3)</a:t>
            </a:r>
            <a:r>
              <a:rPr lang="zh-CN" altLang="en-US" sz="1600" dirty="0"/>
              <a:t>经济收入目标</a:t>
            </a:r>
            <a:endParaRPr lang="en-US" altLang="zh-CN" sz="1600" dirty="0"/>
          </a:p>
          <a:p>
            <a:pPr marL="342900" indent="-342900">
              <a:lnSpc>
                <a:spcPct val="150000"/>
              </a:lnSpc>
              <a:buFont typeface="Wingdings" panose="05000000000000000000" pitchFamily="2" charset="2"/>
              <a:buChar char="Ø"/>
            </a:pPr>
            <a:r>
              <a:rPr lang="en-US" altLang="zh-CN" sz="1600" dirty="0"/>
              <a:t>(4)</a:t>
            </a:r>
            <a:r>
              <a:rPr lang="zh-CN" altLang="en-US" sz="1600" dirty="0"/>
              <a:t>工作环境目标</a:t>
            </a:r>
            <a:endParaRPr lang="en-US" altLang="zh-CN" sz="1600" dirty="0"/>
          </a:p>
        </p:txBody>
      </p:sp>
      <p:sp>
        <p:nvSpPr>
          <p:cNvPr id="39" name="文本框 38"/>
          <p:cNvSpPr txBox="1"/>
          <p:nvPr/>
        </p:nvSpPr>
        <p:spPr>
          <a:xfrm>
            <a:off x="2531517" y="265979"/>
            <a:ext cx="355364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一、职业生涯目标的分类</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12354" y="988377"/>
            <a:ext cx="7904336" cy="583565"/>
          </a:xfrm>
          <a:prstGeom prst="rect">
            <a:avLst/>
          </a:prstGeom>
          <a:noFill/>
        </p:spPr>
        <p:txBody>
          <a:bodyPr wrap="square">
            <a:spAutoFit/>
          </a:bodyPr>
          <a:lstStyle/>
          <a:p>
            <a:r>
              <a:rPr lang="zh-CN" altLang="en-US" sz="1600" u="sng" dirty="0"/>
              <a:t>   内职业生涯是指从事一项职业时提升自身素质与职业技能而获取的个人综合能力、社会地位、价值观念及荣誉的总和。</a:t>
            </a:r>
            <a:endParaRPr lang="en-US" altLang="zh-CN" sz="1600" u="sng" dirty="0">
              <a:latin typeface="楷体" panose="02010609060101010101" pitchFamily="2" charset="-122"/>
              <a:ea typeface="楷体" panose="02010609060101010101" pitchFamily="2" charset="-122"/>
            </a:endParaRPr>
          </a:p>
        </p:txBody>
      </p:sp>
      <p:sp>
        <p:nvSpPr>
          <p:cNvPr id="9" name="文本框 8"/>
          <p:cNvSpPr txBox="1"/>
          <p:nvPr/>
        </p:nvSpPr>
        <p:spPr>
          <a:xfrm>
            <a:off x="828095" y="628007"/>
            <a:ext cx="2592288" cy="337185"/>
          </a:xfrm>
          <a:prstGeom prst="rect">
            <a:avLst/>
          </a:prstGeom>
          <a:noFill/>
        </p:spPr>
        <p:txBody>
          <a:bodyPr wrap="square" rtlCol="0">
            <a:spAutoFit/>
          </a:bodyPr>
          <a:lstStyle/>
          <a:p>
            <a:r>
              <a:rPr lang="en-US" altLang="zh-CN" sz="1600" b="1" dirty="0">
                <a:latin typeface="楷体" panose="02010609060101010101" pitchFamily="2" charset="-122"/>
                <a:cs typeface="楷体" panose="02010609060101010101" pitchFamily="2" charset="-122"/>
              </a:rPr>
              <a:t>1.</a:t>
            </a:r>
            <a:r>
              <a:rPr lang="zh-CN" altLang="en-US" sz="1600" b="1" dirty="0">
                <a:latin typeface="楷体" panose="02010609060101010101" pitchFamily="2" charset="-122"/>
                <a:cs typeface="楷体" panose="02010609060101010101" pitchFamily="2" charset="-122"/>
              </a:rPr>
              <a:t>内职业生涯目标</a:t>
            </a:r>
            <a:endParaRPr lang="zh-CN" altLang="en-US" sz="1600" b="1" dirty="0">
              <a:latin typeface="楷体" panose="02010609060101010101" pitchFamily="2" charset="-122"/>
              <a:cs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圆角矩形 2"/>
          <p:cNvSpPr/>
          <p:nvPr>
            <p:custDataLst>
              <p:tags r:id="rId1"/>
            </p:custDataLst>
          </p:nvPr>
        </p:nvSpPr>
        <p:spPr>
          <a:xfrm>
            <a:off x="828483" y="1829262"/>
            <a:ext cx="2223287" cy="41818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(1)</a:t>
            </a:r>
            <a:r>
              <a:rPr lang="zh-CN" altLang="en-US" b="1" dirty="0">
                <a:latin typeface="微软雅黑" panose="020B0503020204020204" pitchFamily="34" charset="-122"/>
                <a:ea typeface="微软雅黑" panose="020B0503020204020204" pitchFamily="34" charset="-122"/>
              </a:rPr>
              <a:t>工作能力目标</a:t>
            </a:r>
            <a:endParaRPr lang="zh-CN" altLang="en-US" sz="16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椭圆 12"/>
          <p:cNvSpPr/>
          <p:nvPr>
            <p:custDataLst>
              <p:tags r:id="rId2"/>
            </p:custDataLst>
          </p:nvPr>
        </p:nvSpPr>
        <p:spPr>
          <a:xfrm>
            <a:off x="3155071" y="3011547"/>
            <a:ext cx="692033" cy="69212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四</a:t>
            </a:r>
            <a:endParaRPr lang="zh-CN" altLang="en-US" sz="2100" dirty="0">
              <a:solidFill>
                <a:prstClr val="white"/>
              </a:solidFill>
              <a:cs typeface="+mn-ea"/>
              <a:sym typeface="+mn-lt"/>
            </a:endParaRPr>
          </a:p>
        </p:txBody>
      </p:sp>
      <p:sp>
        <p:nvSpPr>
          <p:cNvPr id="14" name="椭圆 13"/>
          <p:cNvSpPr/>
          <p:nvPr>
            <p:custDataLst>
              <p:tags r:id="rId3"/>
            </p:custDataLst>
          </p:nvPr>
        </p:nvSpPr>
        <p:spPr>
          <a:xfrm>
            <a:off x="3719624" y="3011547"/>
            <a:ext cx="692033" cy="69212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个</a:t>
            </a:r>
            <a:endParaRPr lang="zh-CN" altLang="en-US" sz="2100" dirty="0">
              <a:solidFill>
                <a:prstClr val="white"/>
              </a:solidFill>
              <a:cs typeface="+mn-ea"/>
              <a:sym typeface="+mn-lt"/>
            </a:endParaRPr>
          </a:p>
        </p:txBody>
      </p:sp>
      <p:sp>
        <p:nvSpPr>
          <p:cNvPr id="15" name="椭圆 14"/>
          <p:cNvSpPr/>
          <p:nvPr>
            <p:custDataLst>
              <p:tags r:id="rId4"/>
            </p:custDataLst>
          </p:nvPr>
        </p:nvSpPr>
        <p:spPr>
          <a:xfrm>
            <a:off x="4284177" y="3011547"/>
            <a:ext cx="692033" cy="69212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目</a:t>
            </a:r>
            <a:endParaRPr lang="zh-CN" altLang="en-US" sz="2100" dirty="0">
              <a:solidFill>
                <a:prstClr val="white"/>
              </a:solidFill>
              <a:cs typeface="+mn-ea"/>
              <a:sym typeface="+mn-lt"/>
            </a:endParaRPr>
          </a:p>
        </p:txBody>
      </p:sp>
      <p:sp>
        <p:nvSpPr>
          <p:cNvPr id="17" name="椭圆 16"/>
          <p:cNvSpPr/>
          <p:nvPr>
            <p:custDataLst>
              <p:tags r:id="rId5"/>
            </p:custDataLst>
          </p:nvPr>
        </p:nvSpPr>
        <p:spPr>
          <a:xfrm>
            <a:off x="4848730" y="3011547"/>
            <a:ext cx="692033" cy="69212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标</a:t>
            </a:r>
            <a:endParaRPr lang="zh-CN" altLang="en-US" sz="2100" dirty="0">
              <a:solidFill>
                <a:prstClr val="white"/>
              </a:solidFill>
              <a:cs typeface="+mn-ea"/>
              <a:sym typeface="+mn-lt"/>
            </a:endParaRPr>
          </a:p>
        </p:txBody>
      </p:sp>
      <p:cxnSp>
        <p:nvCxnSpPr>
          <p:cNvPr id="18" name="直接连接符 17"/>
          <p:cNvCxnSpPr/>
          <p:nvPr>
            <p:custDataLst>
              <p:tags r:id="rId6"/>
            </p:custDataLst>
          </p:nvPr>
        </p:nvCxnSpPr>
        <p:spPr>
          <a:xfrm>
            <a:off x="4347917" y="1904637"/>
            <a:ext cx="0" cy="864395"/>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custDataLst>
              <p:tags r:id="rId7"/>
            </p:custDataLst>
          </p:nvPr>
        </p:nvCxnSpPr>
        <p:spPr>
          <a:xfrm flipH="1">
            <a:off x="833562" y="3339829"/>
            <a:ext cx="2048021" cy="0"/>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custDataLst>
              <p:tags r:id="rId8"/>
            </p:custDataLst>
          </p:nvPr>
        </p:nvCxnSpPr>
        <p:spPr>
          <a:xfrm flipH="1">
            <a:off x="5776097" y="3213464"/>
            <a:ext cx="2048021" cy="0"/>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9"/>
            </p:custDataLst>
          </p:nvPr>
        </p:nvCxnSpPr>
        <p:spPr>
          <a:xfrm>
            <a:off x="4347917" y="3985953"/>
            <a:ext cx="0" cy="864395"/>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sp>
        <p:nvSpPr>
          <p:cNvPr id="22" name="išľíďè"/>
          <p:cNvSpPr/>
          <p:nvPr>
            <p:custDataLst>
              <p:tags r:id="rId10"/>
            </p:custDataLst>
          </p:nvPr>
        </p:nvSpPr>
        <p:spPr bwMode="auto">
          <a:xfrm>
            <a:off x="767431" y="2248454"/>
            <a:ext cx="2416846" cy="97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指一定阶段内个体在现有的职务上能将工作做得更好。工作能力的提高，可以使个体以更新的观念、更充足的知识进行工作</a:t>
            </a:r>
            <a:endParaRPr lang="en-US" altLang="zh-CN" sz="1400" dirty="0"/>
          </a:p>
        </p:txBody>
      </p:sp>
      <p:sp>
        <p:nvSpPr>
          <p:cNvPr id="23" name="išľíďè"/>
          <p:cNvSpPr/>
          <p:nvPr>
            <p:custDataLst>
              <p:tags r:id="rId11"/>
            </p:custDataLst>
          </p:nvPr>
        </p:nvSpPr>
        <p:spPr bwMode="auto">
          <a:xfrm>
            <a:off x="752452" y="3405367"/>
            <a:ext cx="2172364" cy="977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t>指个体在工作学习中要求自己逐步形成一种什么样的观念或态度。</a:t>
            </a:r>
            <a:endParaRPr lang="zh-CN" altLang="en-US" sz="1400" dirty="0">
              <a:solidFill>
                <a:srgbClr val="F8F8F8">
                  <a:lumMod val="10000"/>
                </a:srgbClr>
              </a:solidFill>
              <a:cs typeface="+mn-ea"/>
              <a:sym typeface="+mn-lt"/>
            </a:endParaRPr>
          </a:p>
        </p:txBody>
      </p:sp>
      <p:sp>
        <p:nvSpPr>
          <p:cNvPr id="24" name="išľíďè"/>
          <p:cNvSpPr/>
          <p:nvPr>
            <p:custDataLst>
              <p:tags r:id="rId12"/>
            </p:custDataLst>
          </p:nvPr>
        </p:nvSpPr>
        <p:spPr bwMode="auto">
          <a:xfrm>
            <a:off x="6076110" y="3392422"/>
            <a:ext cx="2493442" cy="1004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t>内心感受目标指的是个体在工作中朝有利于事业成功的方向积极努力，并用工作成绩收获新的、正向的心理感受。</a:t>
            </a:r>
            <a:endParaRPr lang="zh-CN" altLang="en-US" sz="1400" dirty="0">
              <a:solidFill>
                <a:srgbClr val="F8F8F8">
                  <a:lumMod val="10000"/>
                </a:srgbClr>
              </a:solidFill>
              <a:cs typeface="+mn-ea"/>
              <a:sym typeface="+mn-lt"/>
            </a:endParaRPr>
          </a:p>
        </p:txBody>
      </p:sp>
      <p:sp>
        <p:nvSpPr>
          <p:cNvPr id="25" name="圆角矩形 2"/>
          <p:cNvSpPr/>
          <p:nvPr>
            <p:custDataLst>
              <p:tags r:id="rId13"/>
            </p:custDataLst>
          </p:nvPr>
        </p:nvSpPr>
        <p:spPr>
          <a:xfrm>
            <a:off x="828481" y="4432165"/>
            <a:ext cx="2223289" cy="41818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(3)</a:t>
            </a:r>
            <a:r>
              <a:rPr lang="zh-CN" altLang="en-US" b="1" dirty="0">
                <a:latin typeface="微软雅黑" panose="020B0503020204020204" pitchFamily="34" charset="-122"/>
                <a:ea typeface="微软雅黑" panose="020B0503020204020204" pitchFamily="34" charset="-122"/>
              </a:rPr>
              <a:t>观念目标</a:t>
            </a:r>
            <a:endParaRPr lang="zh-CN" altLang="en-US" b="1" dirty="0">
              <a:latin typeface="微软雅黑" panose="020B0503020204020204" pitchFamily="34" charset="-122"/>
              <a:ea typeface="微软雅黑" panose="020B0503020204020204" pitchFamily="34" charset="-122"/>
              <a:sym typeface="+mn-lt"/>
            </a:endParaRPr>
          </a:p>
        </p:txBody>
      </p:sp>
      <p:sp>
        <p:nvSpPr>
          <p:cNvPr id="26" name="圆角矩形 2"/>
          <p:cNvSpPr/>
          <p:nvPr>
            <p:custDataLst>
              <p:tags r:id="rId14"/>
            </p:custDataLst>
          </p:nvPr>
        </p:nvSpPr>
        <p:spPr>
          <a:xfrm>
            <a:off x="6164024" y="1830027"/>
            <a:ext cx="2223287" cy="418183"/>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心理素质目标</a:t>
            </a:r>
            <a:endParaRPr lang="zh-CN" altLang="en-US" b="1" dirty="0">
              <a:latin typeface="微软雅黑" panose="020B0503020204020204" pitchFamily="34" charset="-122"/>
              <a:ea typeface="微软雅黑" panose="020B0503020204020204" pitchFamily="34" charset="-122"/>
              <a:sym typeface="+mn-lt"/>
            </a:endParaRPr>
          </a:p>
        </p:txBody>
      </p:sp>
      <p:sp>
        <p:nvSpPr>
          <p:cNvPr id="27" name="圆角矩形 2"/>
          <p:cNvSpPr/>
          <p:nvPr>
            <p:custDataLst>
              <p:tags r:id="rId15"/>
            </p:custDataLst>
          </p:nvPr>
        </p:nvSpPr>
        <p:spPr>
          <a:xfrm>
            <a:off x="6151890" y="4432165"/>
            <a:ext cx="2223287" cy="418183"/>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(4)</a:t>
            </a:r>
            <a:r>
              <a:rPr lang="zh-CN" altLang="en-US" b="1" dirty="0">
                <a:latin typeface="微软雅黑" panose="020B0503020204020204" pitchFamily="34" charset="-122"/>
                <a:ea typeface="微软雅黑" panose="020B0503020204020204" pitchFamily="34" charset="-122"/>
              </a:rPr>
              <a:t>内心感受目标</a:t>
            </a:r>
            <a:endParaRPr lang="zh-CN" altLang="en-US" b="1" dirty="0">
              <a:latin typeface="微软雅黑" panose="020B0503020204020204" pitchFamily="34" charset="-122"/>
              <a:ea typeface="微软雅黑" panose="020B0503020204020204" pitchFamily="34" charset="-122"/>
              <a:sym typeface="+mn-lt"/>
            </a:endParaRPr>
          </a:p>
        </p:txBody>
      </p:sp>
      <p:sp>
        <p:nvSpPr>
          <p:cNvPr id="28" name="išľíďè"/>
          <p:cNvSpPr/>
          <p:nvPr>
            <p:custDataLst>
              <p:tags r:id="rId16"/>
            </p:custDataLst>
          </p:nvPr>
        </p:nvSpPr>
        <p:spPr bwMode="auto">
          <a:xfrm>
            <a:off x="6109228" y="2230039"/>
            <a:ext cx="2561456" cy="114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指的是经过训练、学习和调整，个体在职业生涯中能够经受住挫折，正确看待成功，能够做到临危不惧、宠辱不惊。</a:t>
            </a:r>
            <a:endParaRPr lang="en-US" altLang="zh-CN" sz="1400" dirty="0">
              <a:latin typeface="楷体" panose="02010609060101010101" pitchFamily="2" charset="-122"/>
              <a:ea typeface="楷体" panose="02010609060101010101" pitchFamily="2" charset="-122"/>
            </a:endParaRPr>
          </a:p>
        </p:txBody>
      </p:sp>
      <p:sp>
        <p:nvSpPr>
          <p:cNvPr id="39" name="文本框 38"/>
          <p:cNvSpPr txBox="1"/>
          <p:nvPr/>
        </p:nvSpPr>
        <p:spPr>
          <a:xfrm>
            <a:off x="2598192" y="161204"/>
            <a:ext cx="355364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一、职业生涯目标的分类</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22" presetClass="entr" presetSubtype="4"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par>
                                <p:cTn id="33" presetID="22" presetClass="entr" presetSubtype="1"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up)">
                                      <p:cBhvr>
                                        <p:cTn id="35" dur="500"/>
                                        <p:tgtEl>
                                          <p:spTgt spid="21"/>
                                        </p:tgtEl>
                                      </p:cBhvr>
                                    </p:animEffect>
                                  </p:childTnLst>
                                </p:cTn>
                              </p:par>
                              <p:par>
                                <p:cTn id="36" presetID="22" presetClass="entr" presetSubtype="8"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par>
                                <p:cTn id="39" presetID="22" presetClass="entr" presetSubtype="2"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right)">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childTnLst>
                                </p:cTn>
                              </p:par>
                              <p:par>
                                <p:cTn id="45" presetID="35" presetClass="path" presetSubtype="0" accel="10000" decel="90000" fill="hold" grpId="1" nodeType="withEffect">
                                  <p:stCondLst>
                                    <p:cond delay="0"/>
                                  </p:stCondLst>
                                  <p:childTnLst>
                                    <p:animMotion origin="layout" path="M 3.30498E-6 3.73342E-6 L 0.0519 3.73342E-6 " pathEditMode="relative" rAng="0" ptsTypes="AA">
                                      <p:cBhvr>
                                        <p:cTn id="46" dur="1000" spd="-100000" fill="hold"/>
                                        <p:tgtEl>
                                          <p:spTgt spid="11"/>
                                        </p:tgtEl>
                                        <p:attrNameLst>
                                          <p:attrName>ppt_x</p:attrName>
                                          <p:attrName>ppt_y</p:attrName>
                                        </p:attrNameLst>
                                      </p:cBhvr>
                                      <p:rCtr x="2586" y="0"/>
                                    </p:animMotion>
                                  </p:childTnLst>
                                </p:cTn>
                              </p:par>
                              <p:par>
                                <p:cTn id="47" presetID="22" presetClass="entr" presetSubtype="4"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500"/>
                                        <p:tgtEl>
                                          <p:spTgt spid="22"/>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down)">
                                      <p:cBhvr>
                                        <p:cTn id="52" dur="500"/>
                                        <p:tgtEl>
                                          <p:spTgt spid="23"/>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down)">
                                      <p:cBhvr>
                                        <p:cTn id="55" dur="500"/>
                                        <p:tgtEl>
                                          <p:spTgt spid="2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1000"/>
                                        <p:tgtEl>
                                          <p:spTgt spid="25"/>
                                        </p:tgtEl>
                                      </p:cBhvr>
                                    </p:animEffect>
                                  </p:childTnLst>
                                </p:cTn>
                              </p:par>
                              <p:par>
                                <p:cTn id="59" presetID="35" presetClass="path" presetSubtype="0" accel="10000" decel="90000" fill="hold" grpId="1" nodeType="withEffect">
                                  <p:stCondLst>
                                    <p:cond delay="0"/>
                                  </p:stCondLst>
                                  <p:childTnLst>
                                    <p:animMotion origin="layout" path="M 3.30498E-6 -2.92811E-6 L 0.0519 -2.92811E-6 " pathEditMode="relative" rAng="0" ptsTypes="AA">
                                      <p:cBhvr>
                                        <p:cTn id="60" dur="1000" spd="-100000" fill="hold"/>
                                        <p:tgtEl>
                                          <p:spTgt spid="25"/>
                                        </p:tgtEl>
                                        <p:attrNameLst>
                                          <p:attrName>ppt_x</p:attrName>
                                          <p:attrName>ppt_y</p:attrName>
                                        </p:attrNameLst>
                                      </p:cBhvr>
                                      <p:rCtr x="2586" y="0"/>
                                    </p:animMotion>
                                  </p:childTnLst>
                                </p:cTn>
                              </p:par>
                              <p:par>
                                <p:cTn id="61" presetID="10"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1000"/>
                                        <p:tgtEl>
                                          <p:spTgt spid="26"/>
                                        </p:tgtEl>
                                      </p:cBhvr>
                                    </p:animEffect>
                                  </p:childTnLst>
                                </p:cTn>
                              </p:par>
                              <p:par>
                                <p:cTn id="64" presetID="35" presetClass="path" presetSubtype="0" accel="10000" decel="90000" fill="hold" grpId="1" nodeType="withEffect">
                                  <p:stCondLst>
                                    <p:cond delay="0"/>
                                  </p:stCondLst>
                                  <p:childTnLst>
                                    <p:animMotion origin="layout" path="M -2.35376E-6 3.73342E-6 L 0.0519 3.73342E-6 " pathEditMode="relative" rAng="0" ptsTypes="AA">
                                      <p:cBhvr>
                                        <p:cTn id="65" dur="1000" spd="-100000" fill="hold"/>
                                        <p:tgtEl>
                                          <p:spTgt spid="26"/>
                                        </p:tgtEl>
                                        <p:attrNameLst>
                                          <p:attrName>ppt_x</p:attrName>
                                          <p:attrName>ppt_y</p:attrName>
                                        </p:attrNameLst>
                                      </p:cBhvr>
                                      <p:rCtr x="2586" y="0"/>
                                    </p:animMotion>
                                  </p:childTnLst>
                                </p:cTn>
                              </p:par>
                              <p:par>
                                <p:cTn id="66" presetID="10" presetClass="entr" presetSubtype="0"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1000"/>
                                        <p:tgtEl>
                                          <p:spTgt spid="27"/>
                                        </p:tgtEl>
                                      </p:cBhvr>
                                    </p:animEffect>
                                  </p:childTnLst>
                                </p:cTn>
                              </p:par>
                              <p:par>
                                <p:cTn id="69" presetID="35" presetClass="path" presetSubtype="0" accel="10000" decel="90000" fill="hold" grpId="1" nodeType="withEffect">
                                  <p:stCondLst>
                                    <p:cond delay="0"/>
                                  </p:stCondLst>
                                  <p:childTnLst>
                                    <p:animMotion origin="layout" path="M -3.70595E-6 -2.92811E-6 L 0.0519 -2.92811E-6 " pathEditMode="relative" rAng="0" ptsTypes="AA">
                                      <p:cBhvr>
                                        <p:cTn id="70" dur="1000" spd="-100000" fill="hold"/>
                                        <p:tgtEl>
                                          <p:spTgt spid="27"/>
                                        </p:tgtEl>
                                        <p:attrNameLst>
                                          <p:attrName>ppt_x</p:attrName>
                                          <p:attrName>ppt_y</p:attrName>
                                        </p:attrNameLst>
                                      </p:cBhvr>
                                      <p:rCtr x="2586" y="0"/>
                                    </p:animMotion>
                                  </p:childTnLst>
                                </p:cTn>
                              </p:par>
                              <p:par>
                                <p:cTn id="71" presetID="22" presetClass="entr" presetSubtype="4" fill="hold" grpId="0" nodeType="with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down)">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1" grpId="0" bldLvl="0" animBg="1"/>
      <p:bldP spid="11" grpId="1" bldLvl="0" animBg="1"/>
      <p:bldP spid="13" grpId="0" bldLvl="0" animBg="1"/>
      <p:bldP spid="14" grpId="0" bldLvl="0" animBg="1"/>
      <p:bldP spid="15" grpId="0" bldLvl="0" animBg="1"/>
      <p:bldP spid="17" grpId="0" bldLvl="0" animBg="1"/>
      <p:bldP spid="22" grpId="0"/>
      <p:bldP spid="23" grpId="0"/>
      <p:bldP spid="24" grpId="0"/>
      <p:bldP spid="25" grpId="0" bldLvl="0" animBg="1"/>
      <p:bldP spid="25" grpId="1" bldLvl="0" animBg="1"/>
      <p:bldP spid="26" grpId="0" bldLvl="0" animBg="1"/>
      <p:bldP spid="26" grpId="1" bldLvl="0" animBg="1"/>
      <p:bldP spid="27" grpId="0" bldLvl="0" animBg="1"/>
      <p:bldP spid="27" grpId="1" bldLvl="0" animBg="1"/>
      <p:bldP spid="2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16366" y="2062738"/>
            <a:ext cx="1020437" cy="902694"/>
            <a:chOff x="533400" y="1426519"/>
            <a:chExt cx="1181100" cy="1044819"/>
          </a:xfrm>
          <a:solidFill>
            <a:schemeClr val="accent2"/>
          </a:solidFill>
        </p:grpSpPr>
        <p:sp>
          <p:nvSpPr>
            <p:cNvPr id="3"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4"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grpSp>
        <p:nvGrpSpPr>
          <p:cNvPr id="5" name="Group 59"/>
          <p:cNvGrpSpPr/>
          <p:nvPr/>
        </p:nvGrpSpPr>
        <p:grpSpPr>
          <a:xfrm>
            <a:off x="1004070" y="2690699"/>
            <a:ext cx="1020437" cy="902694"/>
            <a:chOff x="1714500" y="2153350"/>
            <a:chExt cx="1181100" cy="1044819"/>
          </a:xfrm>
          <a:solidFill>
            <a:schemeClr val="accent3">
              <a:lumMod val="50000"/>
              <a:lumOff val="50000"/>
            </a:schemeClr>
          </a:solidFill>
        </p:grpSpPr>
        <p:sp>
          <p:nvSpPr>
            <p:cNvPr id="6" name="Freeform 9"/>
            <p:cNvSpPr/>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7" name="Freeform 10"/>
            <p:cNvSpPr/>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sp>
        <p:nvSpPr>
          <p:cNvPr id="9" name="Freeform 11"/>
          <p:cNvSpPr/>
          <p:nvPr>
            <p:custDataLst>
              <p:tags r:id="rId1"/>
            </p:custDataLst>
          </p:nvPr>
        </p:nvSpPr>
        <p:spPr bwMode="auto">
          <a:xfrm>
            <a:off x="2024507" y="3318660"/>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0" name="Freeform 12"/>
          <p:cNvSpPr/>
          <p:nvPr>
            <p:custDataLst>
              <p:tags r:id="rId2"/>
            </p:custDataLst>
          </p:nvPr>
        </p:nvSpPr>
        <p:spPr bwMode="auto">
          <a:xfrm rot="16200000" flipH="1">
            <a:off x="2593598" y="3770007"/>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2" name="Freeform 13"/>
          <p:cNvSpPr/>
          <p:nvPr>
            <p:custDataLst>
              <p:tags r:id="rId3"/>
            </p:custDataLst>
          </p:nvPr>
        </p:nvSpPr>
        <p:spPr bwMode="auto">
          <a:xfrm>
            <a:off x="3044942" y="3946620"/>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50000"/>
              <a:lumOff val="50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3" name="Freeform 14"/>
          <p:cNvSpPr/>
          <p:nvPr>
            <p:custDataLst>
              <p:tags r:id="rId4"/>
            </p:custDataLst>
          </p:nvPr>
        </p:nvSpPr>
        <p:spPr bwMode="auto">
          <a:xfrm rot="16200000" flipH="1">
            <a:off x="3614033" y="4397968"/>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4">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4" name="Rectangle 18"/>
          <p:cNvSpPr/>
          <p:nvPr>
            <p:custDataLst>
              <p:tags r:id="rId5"/>
            </p:custDataLst>
          </p:nvPr>
        </p:nvSpPr>
        <p:spPr bwMode="auto">
          <a:xfrm>
            <a:off x="4065378" y="4574579"/>
            <a:ext cx="1053354" cy="274734"/>
          </a:xfrm>
          <a:prstGeom prst="rect">
            <a:avLst/>
          </a:prstGeom>
          <a:solidFill>
            <a:schemeClr val="accent5"/>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5" name="Freeform 245"/>
          <p:cNvSpPr/>
          <p:nvPr>
            <p:custDataLst>
              <p:tags r:id="rId6"/>
            </p:custDataLst>
          </p:nvPr>
        </p:nvSpPr>
        <p:spPr bwMode="auto">
          <a:xfrm>
            <a:off x="4361636" y="4137492"/>
            <a:ext cx="351573" cy="35157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5"/>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6" name="Freeform 63"/>
          <p:cNvSpPr>
            <a:spLocks noEditPoints="1"/>
          </p:cNvSpPr>
          <p:nvPr/>
        </p:nvSpPr>
        <p:spPr bwMode="auto">
          <a:xfrm>
            <a:off x="1197596" y="2324824"/>
            <a:ext cx="398985" cy="290385"/>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7" name="Freeform 103"/>
          <p:cNvSpPr>
            <a:spLocks noEditPoints="1"/>
          </p:cNvSpPr>
          <p:nvPr/>
        </p:nvSpPr>
        <p:spPr bwMode="auto">
          <a:xfrm>
            <a:off x="270211" y="1601896"/>
            <a:ext cx="265584" cy="39107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8" name="Freeform 56"/>
          <p:cNvSpPr>
            <a:spLocks noEditPoints="1"/>
          </p:cNvSpPr>
          <p:nvPr>
            <p:custDataLst>
              <p:tags r:id="rId7"/>
            </p:custDataLst>
          </p:nvPr>
        </p:nvSpPr>
        <p:spPr bwMode="auto">
          <a:xfrm>
            <a:off x="2192015" y="2866310"/>
            <a:ext cx="413609" cy="41360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9" name="Freeform 66"/>
          <p:cNvSpPr>
            <a:spLocks noEditPoints="1"/>
          </p:cNvSpPr>
          <p:nvPr>
            <p:custDataLst>
              <p:tags r:id="rId8"/>
            </p:custDataLst>
          </p:nvPr>
        </p:nvSpPr>
        <p:spPr bwMode="auto">
          <a:xfrm>
            <a:off x="3242142" y="3561836"/>
            <a:ext cx="401019" cy="31104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cxnSp>
        <p:nvCxnSpPr>
          <p:cNvPr id="20" name="Straight Connector 30"/>
          <p:cNvCxnSpPr/>
          <p:nvPr/>
        </p:nvCxnSpPr>
        <p:spPr>
          <a:xfrm>
            <a:off x="941431" y="2062052"/>
            <a:ext cx="1086272" cy="1372"/>
          </a:xfrm>
          <a:prstGeom prst="line">
            <a:avLst/>
          </a:prstGeom>
          <a:ln w="19050" cap="rnd">
            <a:solidFill>
              <a:schemeClr val="accent1"/>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39"/>
          <p:cNvCxnSpPr/>
          <p:nvPr>
            <p:custDataLst>
              <p:tags r:id="rId9"/>
            </p:custDataLst>
          </p:nvPr>
        </p:nvCxnSpPr>
        <p:spPr>
          <a:xfrm>
            <a:off x="1961224" y="2685894"/>
            <a:ext cx="1086272" cy="1372"/>
          </a:xfrm>
          <a:prstGeom prst="line">
            <a:avLst/>
          </a:prstGeom>
          <a:ln w="19050" cap="rnd">
            <a:solidFill>
              <a:schemeClr val="accent2"/>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40"/>
          <p:cNvCxnSpPr/>
          <p:nvPr>
            <p:custDataLst>
              <p:tags r:id="rId10"/>
            </p:custDataLst>
          </p:nvPr>
        </p:nvCxnSpPr>
        <p:spPr>
          <a:xfrm>
            <a:off x="3000126" y="3395707"/>
            <a:ext cx="1086272" cy="1372"/>
          </a:xfrm>
          <a:prstGeom prst="line">
            <a:avLst/>
          </a:prstGeom>
          <a:ln w="19050" cap="rnd">
            <a:solidFill>
              <a:schemeClr val="accent3"/>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custDataLst>
              <p:tags r:id="rId11"/>
            </p:custDataLst>
          </p:nvPr>
        </p:nvCxnSpPr>
        <p:spPr>
          <a:xfrm>
            <a:off x="4021224" y="4032660"/>
            <a:ext cx="1086272" cy="1372"/>
          </a:xfrm>
          <a:prstGeom prst="line">
            <a:avLst/>
          </a:prstGeom>
          <a:ln w="19050" cap="rnd">
            <a:solidFill>
              <a:schemeClr val="accent4"/>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33" name="išľíďè"/>
          <p:cNvSpPr/>
          <p:nvPr>
            <p:custDataLst>
              <p:tags r:id="rId12"/>
            </p:custDataLst>
          </p:nvPr>
        </p:nvSpPr>
        <p:spPr bwMode="auto">
          <a:xfrm>
            <a:off x="2057135" y="1957892"/>
            <a:ext cx="6058042" cy="50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工作职务目标是指个体在自己所从事的职业上，在某个阶段内通过努力，使自己在职务上达到更高的标准。</a:t>
            </a:r>
            <a:endParaRPr lang="en-US" altLang="zh-CN" sz="1400" dirty="0">
              <a:latin typeface="楷体" panose="02010609060101010101" pitchFamily="2" charset="-122"/>
              <a:ea typeface="楷体" panose="02010609060101010101" pitchFamily="2" charset="-122"/>
            </a:endParaRPr>
          </a:p>
        </p:txBody>
      </p:sp>
      <p:sp>
        <p:nvSpPr>
          <p:cNvPr id="39" name="iSlíďè"/>
          <p:cNvSpPr txBox="1"/>
          <p:nvPr>
            <p:custDataLst>
              <p:tags r:id="rId13"/>
            </p:custDataLst>
          </p:nvPr>
        </p:nvSpPr>
        <p:spPr bwMode="auto">
          <a:xfrm>
            <a:off x="2024507" y="1665712"/>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t>(1)</a:t>
            </a:r>
            <a:r>
              <a:rPr lang="zh-CN" altLang="en-US" sz="1600" b="1" dirty="0"/>
              <a:t>工作职务目标</a:t>
            </a:r>
            <a:endParaRPr lang="zh-CN" altLang="en-US" sz="1600" b="1"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40" name="išľíďè"/>
          <p:cNvSpPr/>
          <p:nvPr>
            <p:custDataLst>
              <p:tags r:id="rId14"/>
            </p:custDataLst>
          </p:nvPr>
        </p:nvSpPr>
        <p:spPr bwMode="auto">
          <a:xfrm>
            <a:off x="3044942" y="2681294"/>
            <a:ext cx="5171064" cy="47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工作成果目标是指个体在自己从事的工作岗位上，某阶段内要达到的具体工作目标，要完成的工作计划。</a:t>
            </a:r>
            <a:endParaRPr lang="en-US" altLang="zh-CN" sz="1400" dirty="0">
              <a:latin typeface="楷体" panose="02010609060101010101" pitchFamily="2" charset="-122"/>
              <a:ea typeface="楷体" panose="02010609060101010101" pitchFamily="2" charset="-122"/>
            </a:endParaRPr>
          </a:p>
        </p:txBody>
      </p:sp>
      <p:sp>
        <p:nvSpPr>
          <p:cNvPr id="41" name="iSlíďè"/>
          <p:cNvSpPr txBox="1"/>
          <p:nvPr>
            <p:custDataLst>
              <p:tags r:id="rId15"/>
            </p:custDataLst>
          </p:nvPr>
        </p:nvSpPr>
        <p:spPr bwMode="auto">
          <a:xfrm>
            <a:off x="3047965" y="2423149"/>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t>(2)</a:t>
            </a:r>
            <a:r>
              <a:rPr lang="zh-CN" altLang="en-US" sz="1600" b="1" dirty="0"/>
              <a:t>工作成果目标</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42" name="išľíďè"/>
          <p:cNvSpPr/>
          <p:nvPr>
            <p:custDataLst>
              <p:tags r:id="rId16"/>
            </p:custDataLst>
          </p:nvPr>
        </p:nvSpPr>
        <p:spPr bwMode="auto">
          <a:xfrm>
            <a:off x="4124379" y="3401824"/>
            <a:ext cx="4752528" cy="42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t>经济收入目标是指在某阶段内，个人在工作岗位中薪酬上的增长和个人经济储蓄上的总收入目标。</a:t>
            </a:r>
            <a:endParaRPr lang="zh-CN" altLang="en-US" sz="1400" dirty="0">
              <a:solidFill>
                <a:srgbClr val="F8F8F8">
                  <a:lumMod val="10000"/>
                </a:srgbClr>
              </a:solidFill>
              <a:cs typeface="+mn-ea"/>
              <a:sym typeface="+mn-lt"/>
            </a:endParaRPr>
          </a:p>
        </p:txBody>
      </p:sp>
      <p:sp>
        <p:nvSpPr>
          <p:cNvPr id="43" name="iSlíďè"/>
          <p:cNvSpPr txBox="1"/>
          <p:nvPr>
            <p:custDataLst>
              <p:tags r:id="rId17"/>
            </p:custDataLst>
          </p:nvPr>
        </p:nvSpPr>
        <p:spPr bwMode="auto">
          <a:xfrm>
            <a:off x="4124379" y="3138378"/>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t>(3)</a:t>
            </a:r>
            <a:r>
              <a:rPr lang="zh-CN" altLang="en-US" sz="1600" b="1" dirty="0"/>
              <a:t>经济收入目标</a:t>
            </a:r>
            <a:endParaRPr lang="zh-CN" altLang="en-US" sz="1600" b="1"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44" name="išľíďè"/>
          <p:cNvSpPr/>
          <p:nvPr>
            <p:custDataLst>
              <p:tags r:id="rId18"/>
            </p:custDataLst>
          </p:nvPr>
        </p:nvSpPr>
        <p:spPr bwMode="auto">
          <a:xfrm>
            <a:off x="5157152" y="4074651"/>
            <a:ext cx="3693137" cy="95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工作环境目标是指在某阶段内，工作硬件环境的改善状况。</a:t>
            </a:r>
            <a:endParaRPr lang="en-US" altLang="zh-CN" sz="1400" dirty="0">
              <a:latin typeface="楷体" panose="02010609060101010101" pitchFamily="2" charset="-122"/>
              <a:ea typeface="楷体" panose="02010609060101010101" pitchFamily="2" charset="-122"/>
            </a:endParaRPr>
          </a:p>
        </p:txBody>
      </p:sp>
      <p:sp>
        <p:nvSpPr>
          <p:cNvPr id="45" name="iSlíďè"/>
          <p:cNvSpPr txBox="1"/>
          <p:nvPr>
            <p:custDataLst>
              <p:tags r:id="rId19"/>
            </p:custDataLst>
          </p:nvPr>
        </p:nvSpPr>
        <p:spPr bwMode="auto">
          <a:xfrm>
            <a:off x="5118732" y="3828826"/>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t>(4)</a:t>
            </a:r>
            <a:r>
              <a:rPr lang="zh-CN" altLang="en-US" sz="1600" b="1" dirty="0"/>
              <a:t>工作环境目标</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684530" y="597535"/>
            <a:ext cx="4914265" cy="337185"/>
          </a:xfrm>
          <a:prstGeom prst="rect">
            <a:avLst/>
          </a:prstGeom>
          <a:noFill/>
        </p:spPr>
        <p:txBody>
          <a:bodyPr wrap="square" rtlCol="0">
            <a:spAutoFit/>
          </a:bodyPr>
          <a:lstStyle/>
          <a:p>
            <a:r>
              <a:rPr lang="en-US" altLang="zh-CN" sz="1600" b="1" dirty="0">
                <a:latin typeface="楷体" panose="02010609060101010101" pitchFamily="2" charset="-122"/>
                <a:cs typeface="楷体" panose="02010609060101010101" pitchFamily="2" charset="-122"/>
              </a:rPr>
              <a:t>2.</a:t>
            </a:r>
            <a:r>
              <a:rPr lang="zh-CN" altLang="en-US" sz="1600" b="1" dirty="0">
                <a:latin typeface="楷体" panose="02010609060101010101" pitchFamily="2" charset="-122"/>
                <a:cs typeface="楷体" panose="02010609060101010101" pitchFamily="2" charset="-122"/>
              </a:rPr>
              <a:t>外职业生涯目标</a:t>
            </a:r>
            <a:endParaRPr lang="zh-CN" altLang="en-US" sz="1600" b="1" dirty="0">
              <a:latin typeface="楷体" panose="02010609060101010101" pitchFamily="2" charset="-122"/>
              <a:cs typeface="楷体" panose="02010609060101010101" pitchFamily="2" charset="-122"/>
            </a:endParaRPr>
          </a:p>
        </p:txBody>
      </p:sp>
      <p:sp>
        <p:nvSpPr>
          <p:cNvPr id="36" name="等腰三角形 3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4" name="文本框 33"/>
          <p:cNvSpPr txBox="1"/>
          <p:nvPr/>
        </p:nvSpPr>
        <p:spPr>
          <a:xfrm>
            <a:off x="535777" y="1014873"/>
            <a:ext cx="8197096" cy="584775"/>
          </a:xfrm>
          <a:prstGeom prst="rect">
            <a:avLst/>
          </a:prstGeom>
          <a:noFill/>
        </p:spPr>
        <p:txBody>
          <a:bodyPr wrap="square">
            <a:spAutoFit/>
          </a:bodyPr>
          <a:lstStyle/>
          <a:p>
            <a:r>
              <a:rPr lang="zh-CN" altLang="en-US" sz="1600" u="sng" dirty="0"/>
              <a:t>  外职业生涯指个体从事职业活动时的外在因素的组合及其变化过程，是个体在职业生涯过程中所经历的职业角色</a:t>
            </a:r>
            <a:r>
              <a:rPr lang="en-US" altLang="zh-CN" sz="1600" u="sng" dirty="0"/>
              <a:t>(</a:t>
            </a:r>
            <a:r>
              <a:rPr lang="zh-CN" altLang="en-US" sz="1600" u="sng" dirty="0"/>
              <a:t>职位</a:t>
            </a:r>
            <a:r>
              <a:rPr lang="en-US" altLang="zh-CN" sz="1600" u="sng" dirty="0"/>
              <a:t>)</a:t>
            </a:r>
            <a:r>
              <a:rPr lang="zh-CN" altLang="en-US" sz="1600" u="sng" dirty="0"/>
              <a:t>及获取的物质财富的总和，它随内职业生涯的发展而增长。</a:t>
            </a:r>
            <a:endParaRPr lang="zh-CN" altLang="en-US" sz="1600" u="sng" dirty="0"/>
          </a:p>
        </p:txBody>
      </p:sp>
      <p:sp>
        <p:nvSpPr>
          <p:cNvPr id="8" name="文本框 7"/>
          <p:cNvSpPr txBox="1"/>
          <p:nvPr/>
        </p:nvSpPr>
        <p:spPr>
          <a:xfrm>
            <a:off x="2772182" y="56429"/>
            <a:ext cx="355364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一、职业生涯目标的分类</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down)">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1000"/>
                                        <p:tgtEl>
                                          <p:spTgt spid="34"/>
                                        </p:tgtEl>
                                      </p:cBhvr>
                                    </p:animEffect>
                                    <p:anim calcmode="lin" valueType="num">
                                      <p:cBhvr>
                                        <p:cTn id="28" dur="1000" fill="hold"/>
                                        <p:tgtEl>
                                          <p:spTgt spid="34"/>
                                        </p:tgtEl>
                                        <p:attrNameLst>
                                          <p:attrName>ppt_x</p:attrName>
                                        </p:attrNameLst>
                                      </p:cBhvr>
                                      <p:tavLst>
                                        <p:tav tm="0">
                                          <p:val>
                                            <p:strVal val="#ppt_x"/>
                                          </p:val>
                                        </p:tav>
                                        <p:tav tm="100000">
                                          <p:val>
                                            <p:strVal val="#ppt_x"/>
                                          </p:val>
                                        </p:tav>
                                      </p:tavLst>
                                    </p:anim>
                                    <p:anim calcmode="lin" valueType="num">
                                      <p:cBhvr>
                                        <p:cTn id="29" dur="1000" fill="hold"/>
                                        <p:tgtEl>
                                          <p:spTgt spid="34"/>
                                        </p:tgtEl>
                                        <p:attrNameLst>
                                          <p:attrName>ppt_y</p:attrName>
                                        </p:attrNameLst>
                                      </p:cBhvr>
                                      <p:tavLst>
                                        <p:tav tm="0">
                                          <p:val>
                                            <p:strVal val="#ppt_y+.1"/>
                                          </p:val>
                                        </p:tav>
                                        <p:tav tm="100000">
                                          <p:val>
                                            <p:strVal val="#ppt_y"/>
                                          </p:val>
                                        </p:tav>
                                      </p:tavLst>
                                    </p:anim>
                                  </p:childTnLst>
                                </p:cTn>
                              </p:par>
                              <p:par>
                                <p:cTn id="30" presetID="22" presetClass="entr" presetSubtype="4"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down)">
                                      <p:cBhvr>
                                        <p:cTn id="32" dur="500"/>
                                        <p:tgtEl>
                                          <p:spTgt spid="45"/>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down)">
                                      <p:cBhvr>
                                        <p:cTn id="3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P spid="40" grpId="0"/>
      <p:bldP spid="41" grpId="0"/>
      <p:bldP spid="42" grpId="0"/>
      <p:bldP spid="43" grpId="0"/>
      <p:bldP spid="44" grpId="0"/>
      <p:bldP spid="45" grpId="0"/>
      <p:bldP spid="3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23247" y="1361454"/>
            <a:ext cx="8458644" cy="1568450"/>
          </a:xfrm>
          <a:prstGeom prst="rect">
            <a:avLst/>
          </a:prstGeom>
          <a:noFill/>
        </p:spPr>
        <p:txBody>
          <a:bodyPr wrap="square">
            <a:spAutoFit/>
          </a:bodyPr>
          <a:lstStyle/>
          <a:p>
            <a:r>
              <a:rPr lang="en-US" altLang="zh-CN" sz="1600" b="1" dirty="0">
                <a:solidFill>
                  <a:schemeClr val="accent3"/>
                </a:solidFill>
                <a:latin typeface="微软雅黑" panose="020B0503020204020204" pitchFamily="34" charset="-122"/>
                <a:ea typeface="微软雅黑" panose="020B0503020204020204" pitchFamily="34" charset="-122"/>
              </a:rPr>
              <a:t>(1)</a:t>
            </a:r>
            <a:r>
              <a:rPr lang="zh-CN" altLang="en-US" sz="1600" b="1" dirty="0">
                <a:solidFill>
                  <a:schemeClr val="accent3"/>
                </a:solidFill>
                <a:latin typeface="微软雅黑" panose="020B0503020204020204" pitchFamily="34" charset="-122"/>
                <a:ea typeface="微软雅黑" panose="020B0503020204020204" pitchFamily="34" charset="-122"/>
              </a:rPr>
              <a:t>联系</a:t>
            </a:r>
            <a:endParaRPr lang="en-US" altLang="zh-CN" sz="1600" b="1" dirty="0">
              <a:solidFill>
                <a:schemeClr val="accent3"/>
              </a:solidFill>
              <a:latin typeface="微软雅黑" panose="020B0503020204020204" pitchFamily="34" charset="-122"/>
              <a:ea typeface="微软雅黑" panose="020B0503020204020204" pitchFamily="34" charset="-122"/>
            </a:endParaRPr>
          </a:p>
          <a:p>
            <a:r>
              <a:rPr lang="zh-CN" altLang="en-US" sz="1600" dirty="0">
                <a:solidFill>
                  <a:schemeClr val="accent2"/>
                </a:solidFill>
              </a:rPr>
              <a:t>内职业生涯目标的发展带动外职业生涯目标的发展，内职业生涯的发展程度决定了外职业生涯的发展程度。</a:t>
            </a:r>
            <a:r>
              <a:rPr lang="zh-CN" altLang="en-US" sz="1600" dirty="0"/>
              <a:t>内职业生涯丰富的人会抓住每一次发展机会，甚至能主动为自己、为别人创造发展机会。外职业生涯目标的实现可以促进内职业生涯目标实现。</a:t>
            </a:r>
            <a:endParaRPr lang="en-US" altLang="zh-CN" sz="1600" dirty="0"/>
          </a:p>
          <a:p>
            <a:r>
              <a:rPr lang="zh-CN" altLang="en-US" sz="1600" dirty="0">
                <a:solidFill>
                  <a:schemeClr val="accent1"/>
                </a:solidFill>
              </a:rPr>
              <a:t>内、外职业生涯目标相互促进、相互折射。</a:t>
            </a:r>
            <a:r>
              <a:rPr lang="zh-CN" altLang="en-US" sz="1600" dirty="0"/>
              <a:t>因而在职业生涯的各个阶段，尤其在职业生涯早期和中期，我们都应该重视内职业生涯的发展。</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684719" y="638498"/>
            <a:ext cx="5127063" cy="337185"/>
          </a:xfrm>
          <a:prstGeom prst="rect">
            <a:avLst/>
          </a:prstGeom>
          <a:noFill/>
        </p:spPr>
        <p:txBody>
          <a:bodyPr wrap="square" rtlCol="0">
            <a:spAutoFit/>
          </a:bodyPr>
          <a:lstStyle/>
          <a:p>
            <a:r>
              <a:rPr lang="en-US" altLang="zh-CN" sz="1600" b="1" dirty="0">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内职业生涯目标与外职业生涯目标的关系</a:t>
            </a:r>
            <a:endParaRPr lang="zh-CN" altLang="en-US" sz="16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468630" y="968375"/>
            <a:ext cx="8322310" cy="337185"/>
          </a:xfrm>
          <a:prstGeom prst="rect">
            <a:avLst/>
          </a:prstGeom>
          <a:noFill/>
        </p:spPr>
        <p:txBody>
          <a:bodyPr wrap="square">
            <a:spAutoFit/>
          </a:bodyPr>
          <a:lstStyle/>
          <a:p>
            <a:r>
              <a:rPr lang="zh-CN" altLang="en-US" sz="1600" u="sng" dirty="0"/>
              <a:t>   内职业生涯目标与外职业生涯目标关系密切，但二者对个人职业生涯实现的作用有所不同。 </a:t>
            </a:r>
            <a:endParaRPr lang="zh-CN" altLang="en-US" sz="1600" u="sng" dirty="0"/>
          </a:p>
        </p:txBody>
      </p:sp>
      <p:sp>
        <p:nvSpPr>
          <p:cNvPr id="13" name="文本框 12"/>
          <p:cNvSpPr txBox="1"/>
          <p:nvPr/>
        </p:nvSpPr>
        <p:spPr>
          <a:xfrm>
            <a:off x="423247" y="2972098"/>
            <a:ext cx="8458644" cy="1814830"/>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区别</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solidFill>
                  <a:schemeClr val="accent1"/>
                </a:solidFill>
              </a:rPr>
              <a:t>内职业生涯目标可以通过别人的帮助而实现，但并不是靠别人</a:t>
            </a:r>
            <a:r>
              <a:rPr lang="en-US" altLang="zh-CN" sz="1600" dirty="0">
                <a:solidFill>
                  <a:schemeClr val="accent1"/>
                </a:solidFill>
              </a:rPr>
              <a:t>85</a:t>
            </a:r>
            <a:r>
              <a:rPr lang="zh-CN" altLang="en-US" sz="1600" dirty="0">
                <a:solidFill>
                  <a:schemeClr val="accent1"/>
                </a:solidFill>
              </a:rPr>
              <a:t>强加或赐予的，而主要是通过自身主观努力追求、不断探索而获得的。</a:t>
            </a:r>
            <a:endParaRPr lang="en-US" altLang="zh-CN" sz="1600" dirty="0">
              <a:solidFill>
                <a:schemeClr val="accent1"/>
              </a:solidFill>
            </a:endParaRPr>
          </a:p>
          <a:p>
            <a:r>
              <a:rPr lang="zh-CN" altLang="en-US" sz="1600" dirty="0">
                <a:solidFill>
                  <a:schemeClr val="accent2"/>
                </a:solidFill>
              </a:rPr>
              <a:t>外职业生涯关注客观条件因素，侧重于职业过程的、外在的、可以看得见的、可明确衡量的标记。</a:t>
            </a:r>
            <a:endParaRPr lang="en-US" altLang="zh-CN" sz="1600" dirty="0">
              <a:solidFill>
                <a:schemeClr val="accent2"/>
              </a:solidFill>
            </a:endParaRPr>
          </a:p>
          <a:p>
            <a:r>
              <a:rPr lang="zh-CN" altLang="en-US" sz="1600" dirty="0"/>
              <a:t>内职业生涯目标一旦取得，便会内化成自己的基本财富，很难被他人收回。外职业生涯目标通常是由别人认可和给予的，也容易被别人否认和收回。</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2772182" y="56429"/>
            <a:ext cx="355364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一、职业生涯目标的分类</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1" grpId="0"/>
      <p:bldP spid="1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250190" y="916305"/>
            <a:ext cx="8757920" cy="3352165"/>
          </a:xfrm>
          <a:prstGeom prst="rect">
            <a:avLst/>
          </a:prstGeom>
          <a:noFill/>
        </p:spPr>
        <p:txBody>
          <a:bodyPr wrap="square">
            <a:noAutofit/>
          </a:bodyPr>
          <a:lstStyle/>
          <a:p>
            <a:pPr algn="l"/>
            <a:endParaRPr lang="zh-CN" sz="1400" dirty="0">
              <a:solidFill>
                <a:srgbClr val="7030A0"/>
              </a:solidFill>
            </a:endParaRPr>
          </a:p>
          <a:p>
            <a:pPr algn="ctr"/>
            <a:r>
              <a:rPr lang="zh-CN" sz="1400" b="1" dirty="0">
                <a:solidFill>
                  <a:schemeClr val="tx1"/>
                </a:solidFill>
              </a:rPr>
              <a:t>内职业生涯是事业的常青树</a:t>
            </a:r>
            <a:endParaRPr lang="zh-CN" sz="1400" b="1" dirty="0">
              <a:solidFill>
                <a:schemeClr val="tx1"/>
              </a:solidFill>
            </a:endParaRPr>
          </a:p>
          <a:p>
            <a:pPr algn="l"/>
            <a:r>
              <a:rPr lang="en-US" altLang="zh-CN" sz="1400" dirty="0">
                <a:solidFill>
                  <a:schemeClr val="tx1"/>
                </a:solidFill>
              </a:rPr>
              <a:t>        </a:t>
            </a:r>
            <a:r>
              <a:rPr lang="zh-CN" sz="1400" dirty="0">
                <a:solidFill>
                  <a:schemeClr val="tx1"/>
                </a:solidFill>
              </a:rPr>
              <a:t>无论是没有工作经验的大学毕业生还是经验丰富的职场中人，大家都应该意识到一点——没有人能够保证自己被同一家企业终身雇用。因此，员工应该意识到自己不仅要为公司完成任务，还要在工作中打造个人的核心能力。</a:t>
            </a:r>
            <a:endParaRPr lang="zh-CN" sz="1400" dirty="0">
              <a:solidFill>
                <a:schemeClr val="tx1"/>
              </a:solidFill>
            </a:endParaRPr>
          </a:p>
          <a:p>
            <a:pPr algn="l"/>
            <a:r>
              <a:rPr lang="en-US" altLang="zh-CN" sz="1400" dirty="0">
                <a:solidFill>
                  <a:schemeClr val="tx1"/>
                </a:solidFill>
              </a:rPr>
              <a:t>        </a:t>
            </a:r>
            <a:r>
              <a:rPr lang="zh-CN" sz="1400" dirty="0">
                <a:solidFill>
                  <a:schemeClr val="tx1"/>
                </a:solidFill>
              </a:rPr>
              <a:t>这就是人力资源管理中的外职业生涯和内职业生涯。</a:t>
            </a:r>
            <a:endParaRPr lang="zh-CN" sz="1400" dirty="0">
              <a:solidFill>
                <a:schemeClr val="tx1"/>
              </a:solidFill>
            </a:endParaRPr>
          </a:p>
          <a:p>
            <a:pPr algn="l"/>
            <a:r>
              <a:rPr lang="en-US" altLang="zh-CN" sz="1400" dirty="0">
                <a:solidFill>
                  <a:schemeClr val="tx1"/>
                </a:solidFill>
              </a:rPr>
              <a:t>        </a:t>
            </a:r>
            <a:r>
              <a:rPr lang="zh-CN" sz="1400" dirty="0">
                <a:solidFill>
                  <a:schemeClr val="tx1"/>
                </a:solidFill>
              </a:rPr>
              <a:t>在外职业生涯中，员工的职位升迁按照公司的梯阶进行，如从科长、处长一直向上晋升。但公司一旦发生变化，这条晋升道路也随之消失。在内职业生涯中，员工实现自我的能力提高，包括沟通能力、分析能力、规划能力和成长能力。公司发生变化时只会剥夺员工的外职业生涯，不会影响其内职业生涯。在职业生涯早期，对自己锻炼最大的工作是最好的工作，也就是使自己的内职业生涯收获最大的工作；在职业生涯中期，挣钱最多的工作是最好的工作，也就是外职业生涯的资本积累过程；在职业生涯后期，实现人生价值最大的工作是最好的工作，也就是职业生涯最高目标的实现，也是个人最高目标的实现。</a:t>
            </a:r>
            <a:endParaRPr lang="zh-CN" sz="1400" dirty="0">
              <a:solidFill>
                <a:schemeClr val="tx1"/>
              </a:solidFill>
            </a:endParaRPr>
          </a:p>
          <a:p>
            <a:pPr algn="l"/>
            <a:r>
              <a:rPr lang="en-US" altLang="zh-CN" sz="1400" dirty="0">
                <a:solidFill>
                  <a:schemeClr val="tx1"/>
                </a:solidFill>
              </a:rPr>
              <a:t>        </a:t>
            </a:r>
            <a:r>
              <a:rPr lang="zh-CN" sz="1400" dirty="0">
                <a:solidFill>
                  <a:schemeClr val="tx1"/>
                </a:solidFill>
              </a:rPr>
              <a:t>随着市场经济的发展，人才竞争日益激烈，文凭、曾经的成绩、实习经历等都是外职业生涯的内容，内职业生涯才是衡量人才的根本依据。一个更关注自身内职业生涯目标实现的人更受公司管理人员的青睐，因为这样的员工更具有发展潜力和培养价值。</a:t>
            </a:r>
            <a:endParaRPr lang="zh-CN" sz="1400" dirty="0">
              <a:solidFill>
                <a:schemeClr val="tx1"/>
              </a:solidFill>
            </a:endParaRPr>
          </a:p>
          <a:p>
            <a:pPr algn="l"/>
            <a:r>
              <a:rPr lang="en-US" altLang="zh-CN" sz="1400" dirty="0">
                <a:solidFill>
                  <a:schemeClr val="tx1"/>
                </a:solidFill>
              </a:rPr>
              <a:t>        </a:t>
            </a:r>
            <a:r>
              <a:rPr lang="zh-CN" sz="1400" dirty="0">
                <a:solidFill>
                  <a:schemeClr val="tx1"/>
                </a:solidFill>
              </a:rPr>
              <a:t>个体只有更加关注内职业生涯目标才能实现个人的可持续发展，才能找到更好的工作，也才能保持事业常青。一个人在意识到为自己打工并不是自己要开公司或者自己独立运作一件事情，而是自己的工作热情和努力程度不为工资待遇不高、上级评价不公而减少时，就真正开始为自己打工了，这也是职业生涯的最高境界。</a:t>
            </a:r>
            <a:endParaRPr lang="zh-CN" sz="1400" dirty="0">
              <a:solidFill>
                <a:schemeClr val="tx1"/>
              </a:solidFill>
            </a:endParaRPr>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rgbClr val="7030A0"/>
              </a:solidFill>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r>
              <a:rPr lang="en-US" altLang="zh-CN" sz="2400" b="1" dirty="0">
                <a:solidFill>
                  <a:srgbClr val="00B050"/>
                </a:solidFill>
                <a:latin typeface="微软雅黑" panose="020B0503020204020204" pitchFamily="34" charset="-122"/>
                <a:ea typeface="微软雅黑" panose="020B0503020204020204" pitchFamily="34" charset="-122"/>
              </a:rPr>
              <a:t> </a:t>
            </a:r>
            <a:endParaRPr lang="en-US" altLang="zh-CN" sz="2400" b="1" dirty="0">
              <a:solidFill>
                <a:srgbClr val="00B05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1633676" y="1472208"/>
            <a:ext cx="398221" cy="39822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50804" tIns="50804" rIns="50804" bIns="50804"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grpSp>
      <p:sp>
        <p:nvSpPr>
          <p:cNvPr id="7" name="Shape 1319"/>
          <p:cNvSpPr/>
          <p:nvPr/>
        </p:nvSpPr>
        <p:spPr>
          <a:xfrm flipV="1">
            <a:off x="2030719" y="1670605"/>
            <a:ext cx="983405" cy="0"/>
          </a:xfrm>
          <a:prstGeom prst="line">
            <a:avLst/>
          </a:prstGeom>
          <a:ln w="12700">
            <a:solidFill>
              <a:schemeClr val="bg1">
                <a:lumMod val="65000"/>
              </a:schemeClr>
            </a:solidFill>
            <a:miter lim="400000"/>
            <a:tailEnd type="triangle"/>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8" name="Shape 1320"/>
          <p:cNvSpPr/>
          <p:nvPr/>
        </p:nvSpPr>
        <p:spPr>
          <a:xfrm flipV="1">
            <a:off x="3608745" y="1670605"/>
            <a:ext cx="983405" cy="0"/>
          </a:xfrm>
          <a:prstGeom prst="line">
            <a:avLst/>
          </a:prstGeom>
          <a:ln w="12700">
            <a:solidFill>
              <a:schemeClr val="bg1">
                <a:lumMod val="65000"/>
              </a:schemeClr>
            </a:solidFill>
            <a:miter lim="400000"/>
            <a:tailEnd type="triangle"/>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9" name="Shape 1321"/>
          <p:cNvSpPr/>
          <p:nvPr/>
        </p:nvSpPr>
        <p:spPr>
          <a:xfrm flipV="1">
            <a:off x="5186774" y="1670605"/>
            <a:ext cx="983405" cy="0"/>
          </a:xfrm>
          <a:prstGeom prst="line">
            <a:avLst/>
          </a:prstGeom>
          <a:ln w="12700">
            <a:solidFill>
              <a:schemeClr val="bg1">
                <a:lumMod val="65000"/>
              </a:schemeClr>
            </a:solidFill>
            <a:miter lim="400000"/>
            <a:tailEnd type="triangle"/>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10" name="Shape 1322"/>
          <p:cNvSpPr/>
          <p:nvPr/>
        </p:nvSpPr>
        <p:spPr>
          <a:xfrm flipH="1">
            <a:off x="2229475" y="3382547"/>
            <a:ext cx="983405" cy="0"/>
          </a:xfrm>
          <a:prstGeom prst="line">
            <a:avLst/>
          </a:prstGeom>
          <a:ln w="12700">
            <a:solidFill>
              <a:schemeClr val="bg1">
                <a:lumMod val="65000"/>
              </a:schemeClr>
            </a:solidFill>
            <a:miter lim="400000"/>
            <a:tailEnd type="triangle"/>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11" name="Shape 1323"/>
          <p:cNvSpPr/>
          <p:nvPr/>
        </p:nvSpPr>
        <p:spPr>
          <a:xfrm flipH="1">
            <a:off x="3807503" y="3382547"/>
            <a:ext cx="983405" cy="0"/>
          </a:xfrm>
          <a:prstGeom prst="line">
            <a:avLst/>
          </a:prstGeom>
          <a:ln w="12700">
            <a:solidFill>
              <a:schemeClr val="bg1">
                <a:lumMod val="65000"/>
              </a:schemeClr>
            </a:solidFill>
            <a:miter lim="400000"/>
            <a:tailEnd type="triangle"/>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12" name="Shape 1324"/>
          <p:cNvSpPr/>
          <p:nvPr/>
        </p:nvSpPr>
        <p:spPr>
          <a:xfrm flipH="1">
            <a:off x="5385530" y="3382547"/>
            <a:ext cx="982229" cy="0"/>
          </a:xfrm>
          <a:prstGeom prst="line">
            <a:avLst/>
          </a:prstGeom>
          <a:ln w="12700">
            <a:solidFill>
              <a:schemeClr val="bg1">
                <a:lumMod val="65000"/>
              </a:schemeClr>
            </a:solidFill>
            <a:miter lim="400000"/>
            <a:tailEnd type="triangle"/>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13" name="Shape 1325"/>
          <p:cNvSpPr/>
          <p:nvPr/>
        </p:nvSpPr>
        <p:spPr>
          <a:xfrm flipV="1">
            <a:off x="6764244" y="1670605"/>
            <a:ext cx="1206861" cy="0"/>
          </a:xfrm>
          <a:prstGeom prst="line">
            <a:avLst/>
          </a:prstGeom>
          <a:ln w="12700">
            <a:solidFill>
              <a:schemeClr val="bg1">
                <a:lumMod val="65000"/>
              </a:schemeClr>
            </a:solidFill>
            <a:miter lim="400000"/>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14" name="Shape 1326"/>
          <p:cNvSpPr/>
          <p:nvPr/>
        </p:nvSpPr>
        <p:spPr>
          <a:xfrm>
            <a:off x="7970263" y="1678114"/>
            <a:ext cx="0" cy="1708505"/>
          </a:xfrm>
          <a:prstGeom prst="line">
            <a:avLst/>
          </a:prstGeom>
          <a:ln w="12700">
            <a:solidFill>
              <a:schemeClr val="bg1">
                <a:lumMod val="65000"/>
              </a:schemeClr>
            </a:solidFill>
            <a:miter lim="400000"/>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15" name="Shape 1327"/>
          <p:cNvSpPr/>
          <p:nvPr/>
        </p:nvSpPr>
        <p:spPr>
          <a:xfrm flipH="1">
            <a:off x="6963557" y="3382547"/>
            <a:ext cx="1006873" cy="0"/>
          </a:xfrm>
          <a:prstGeom prst="line">
            <a:avLst/>
          </a:prstGeom>
          <a:ln w="12700">
            <a:solidFill>
              <a:schemeClr val="bg1">
                <a:lumMod val="65000"/>
              </a:schemeClr>
            </a:solidFill>
            <a:miter lim="400000"/>
            <a:tailEnd type="triangle"/>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16" name="Shape 1328"/>
          <p:cNvSpPr/>
          <p:nvPr/>
        </p:nvSpPr>
        <p:spPr>
          <a:xfrm flipH="1">
            <a:off x="1138336" y="3382547"/>
            <a:ext cx="499437" cy="0"/>
          </a:xfrm>
          <a:prstGeom prst="line">
            <a:avLst/>
          </a:prstGeom>
          <a:ln w="12700">
            <a:solidFill>
              <a:schemeClr val="bg1">
                <a:lumMod val="65000"/>
              </a:schemeClr>
            </a:solidFill>
            <a:miter lim="400000"/>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17" name="Shape 1329"/>
          <p:cNvSpPr/>
          <p:nvPr/>
        </p:nvSpPr>
        <p:spPr>
          <a:xfrm flipV="1">
            <a:off x="1140105" y="1670606"/>
            <a:ext cx="0" cy="1716012"/>
          </a:xfrm>
          <a:prstGeom prst="line">
            <a:avLst/>
          </a:prstGeom>
          <a:ln w="12700">
            <a:solidFill>
              <a:schemeClr val="bg1">
                <a:lumMod val="65000"/>
              </a:schemeClr>
            </a:solidFill>
            <a:miter lim="400000"/>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sp>
        <p:nvSpPr>
          <p:cNvPr id="18" name="Shape 1330"/>
          <p:cNvSpPr/>
          <p:nvPr/>
        </p:nvSpPr>
        <p:spPr>
          <a:xfrm>
            <a:off x="1135832" y="1670605"/>
            <a:ext cx="300265" cy="0"/>
          </a:xfrm>
          <a:prstGeom prst="line">
            <a:avLst/>
          </a:prstGeom>
          <a:ln w="12700">
            <a:solidFill>
              <a:schemeClr val="bg1">
                <a:lumMod val="65000"/>
              </a:schemeClr>
            </a:solidFill>
            <a:miter lim="400000"/>
            <a:tailEnd type="triangle"/>
          </a:ln>
        </p:spPr>
        <p:txBody>
          <a:bodyPr lIns="38103" tIns="38103" rIns="38103" bIns="38103" anchor="ctr"/>
          <a:lstStyle/>
          <a:p>
            <a:pPr lvl="0">
              <a:defRPr sz="3200">
                <a:solidFill>
                  <a:srgbClr val="000000"/>
                </a:solidFill>
                <a:latin typeface="+mn-lt"/>
                <a:ea typeface="+mn-ea"/>
                <a:cs typeface="+mn-cs"/>
                <a:sym typeface="Helvetica Light"/>
              </a:defRPr>
            </a:pPr>
            <a:endParaRPr sz="3200">
              <a:cs typeface="+mn-ea"/>
              <a:sym typeface="+mn-lt"/>
            </a:endParaRPr>
          </a:p>
        </p:txBody>
      </p:sp>
      <p:grpSp>
        <p:nvGrpSpPr>
          <p:cNvPr id="19" name="Group 1335"/>
          <p:cNvGrpSpPr/>
          <p:nvPr/>
        </p:nvGrpSpPr>
        <p:grpSpPr>
          <a:xfrm>
            <a:off x="3211703" y="1472208"/>
            <a:ext cx="398221" cy="39822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50804" tIns="50804" rIns="50804" bIns="50804"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grpSp>
      <p:grpSp>
        <p:nvGrpSpPr>
          <p:cNvPr id="24" name="Group 1338"/>
          <p:cNvGrpSpPr/>
          <p:nvPr/>
        </p:nvGrpSpPr>
        <p:grpSpPr>
          <a:xfrm>
            <a:off x="4789730" y="1472208"/>
            <a:ext cx="398221" cy="39822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50804" tIns="50804" rIns="50804" bIns="50804"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grpSp>
        <p:nvGrpSpPr>
          <p:cNvPr id="27" name="Group 1341"/>
          <p:cNvGrpSpPr/>
          <p:nvPr/>
        </p:nvGrpSpPr>
        <p:grpSpPr>
          <a:xfrm>
            <a:off x="6367757" y="1472208"/>
            <a:ext cx="398221" cy="39822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50804" tIns="50804" rIns="50804" bIns="50804"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grpSp>
        <p:nvGrpSpPr>
          <p:cNvPr id="30" name="Group 1344"/>
          <p:cNvGrpSpPr/>
          <p:nvPr/>
        </p:nvGrpSpPr>
        <p:grpSpPr>
          <a:xfrm>
            <a:off x="6367757" y="3183263"/>
            <a:ext cx="398221" cy="39822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50804" tIns="50804" rIns="50804" bIns="50804"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grpSp>
        <p:nvGrpSpPr>
          <p:cNvPr id="33" name="Group 1347"/>
          <p:cNvGrpSpPr/>
          <p:nvPr/>
        </p:nvGrpSpPr>
        <p:grpSpPr>
          <a:xfrm>
            <a:off x="4789730" y="3183263"/>
            <a:ext cx="398221" cy="39822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50804" tIns="50804" rIns="50804" bIns="50804"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grpSp>
        <p:nvGrpSpPr>
          <p:cNvPr id="36" name="Group 1350"/>
          <p:cNvGrpSpPr/>
          <p:nvPr/>
        </p:nvGrpSpPr>
        <p:grpSpPr>
          <a:xfrm>
            <a:off x="3211703" y="3183263"/>
            <a:ext cx="398221" cy="39822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50804" tIns="50804" rIns="50804" bIns="50804"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grpSp>
        <p:nvGrpSpPr>
          <p:cNvPr id="39" name="Group 1356"/>
          <p:cNvGrpSpPr/>
          <p:nvPr/>
        </p:nvGrpSpPr>
        <p:grpSpPr>
          <a:xfrm>
            <a:off x="1633676" y="3183263"/>
            <a:ext cx="398221" cy="39822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50804" tIns="50804" rIns="50804" bIns="50804"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38103" tIns="38103" rIns="38103" bIns="38103" numCol="1" anchor="ctr">
                <a:noAutofit/>
              </a:bodyPr>
              <a:lstStyle/>
              <a:p>
                <a:pPr lvl="0">
                  <a:lnSpc>
                    <a:spcPct val="120000"/>
                  </a:lnSpc>
                  <a:defRPr sz="3200">
                    <a:solidFill>
                      <a:srgbClr val="FFFFFF"/>
                    </a:solidFill>
                    <a:latin typeface="+mn-lt"/>
                    <a:ea typeface="+mn-ea"/>
                    <a:cs typeface="+mn-cs"/>
                    <a:sym typeface="Helvetica Light"/>
                  </a:defRPr>
                </a:pPr>
                <a:endParaRPr sz="3200">
                  <a:cs typeface="+mn-ea"/>
                  <a:sym typeface="+mn-lt"/>
                </a:endParaRPr>
              </a:p>
            </p:txBody>
          </p:sp>
        </p:grpSp>
      </p:grpSp>
      <p:sp>
        <p:nvSpPr>
          <p:cNvPr id="67" name="išľíďè"/>
          <p:cNvSpPr/>
          <p:nvPr/>
        </p:nvSpPr>
        <p:spPr bwMode="auto">
          <a:xfrm>
            <a:off x="1227293" y="2024565"/>
            <a:ext cx="1355034" cy="631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algn="ctr" defTabSz="685165" fontAlgn="auto">
              <a:lnSpc>
                <a:spcPct val="120000"/>
              </a:lnSpc>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明确性</a:t>
            </a:r>
            <a:endParaRPr lang="zh-CN" altLang="en-US" sz="1600" b="1" dirty="0">
              <a:solidFill>
                <a:schemeClr val="accent1"/>
              </a:solidFill>
              <a:latin typeface="微软雅黑" panose="020B0503020204020204" pitchFamily="34" charset="-122"/>
              <a:ea typeface="微软雅黑" panose="020B0503020204020204" pitchFamily="34" charset="-122"/>
              <a:sym typeface="+mn-lt"/>
            </a:endParaRPr>
          </a:p>
        </p:txBody>
      </p:sp>
      <p:sp>
        <p:nvSpPr>
          <p:cNvPr id="57" name="išľíďè"/>
          <p:cNvSpPr/>
          <p:nvPr/>
        </p:nvSpPr>
        <p:spPr bwMode="auto">
          <a:xfrm>
            <a:off x="2732684" y="2024565"/>
            <a:ext cx="1355034" cy="631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algn="ctr" defTabSz="685165" fontAlgn="auto">
              <a:lnSpc>
                <a:spcPct val="120000"/>
              </a:lnSpc>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可测量性</a:t>
            </a:r>
            <a:endParaRPr lang="zh-CN" altLang="en-US" sz="1600" b="1" dirty="0">
              <a:solidFill>
                <a:schemeClr val="accent2"/>
              </a:solidFill>
              <a:latin typeface="微软雅黑" panose="020B0503020204020204" pitchFamily="34" charset="-122"/>
              <a:ea typeface="微软雅黑" panose="020B0503020204020204" pitchFamily="34" charset="-122"/>
              <a:sym typeface="+mn-lt"/>
            </a:endParaRPr>
          </a:p>
        </p:txBody>
      </p:sp>
      <p:sp>
        <p:nvSpPr>
          <p:cNvPr id="58" name="išľíďè"/>
          <p:cNvSpPr/>
          <p:nvPr/>
        </p:nvSpPr>
        <p:spPr bwMode="auto">
          <a:xfrm>
            <a:off x="4345135" y="2024565"/>
            <a:ext cx="1355034" cy="631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algn="ctr" defTabSz="685165" fontAlgn="auto">
              <a:lnSpc>
                <a:spcPct val="120000"/>
              </a:lnSpc>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rPr>
              <a:t> (3)</a:t>
            </a:r>
            <a:r>
              <a:rPr lang="zh-CN" altLang="en-US" sz="1600" b="1" dirty="0">
                <a:solidFill>
                  <a:schemeClr val="accent1"/>
                </a:solidFill>
                <a:latin typeface="微软雅黑" panose="020B0503020204020204" pitchFamily="34" charset="-122"/>
                <a:ea typeface="微软雅黑" panose="020B0503020204020204" pitchFamily="34" charset="-122"/>
              </a:rPr>
              <a:t>可实现性</a:t>
            </a:r>
            <a:endParaRPr lang="zh-CN" altLang="en-US" sz="105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59" name="išľíďè"/>
          <p:cNvSpPr/>
          <p:nvPr/>
        </p:nvSpPr>
        <p:spPr bwMode="auto">
          <a:xfrm>
            <a:off x="5850526" y="2024565"/>
            <a:ext cx="1355034" cy="631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algn="ctr" defTabSz="685165" fontAlgn="auto">
              <a:lnSpc>
                <a:spcPct val="120000"/>
              </a:lnSpc>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相关性</a:t>
            </a:r>
            <a:endParaRPr lang="zh-CN" altLang="en-US" sz="1600" b="1" dirty="0">
              <a:solidFill>
                <a:schemeClr val="accent2"/>
              </a:solidFill>
              <a:latin typeface="微软雅黑" panose="020B0503020204020204" pitchFamily="34" charset="-122"/>
              <a:ea typeface="微软雅黑" panose="020B0503020204020204" pitchFamily="34" charset="-122"/>
              <a:sym typeface="+mn-lt"/>
            </a:endParaRPr>
          </a:p>
        </p:txBody>
      </p:sp>
      <p:sp>
        <p:nvSpPr>
          <p:cNvPr id="60" name="išľíďè"/>
          <p:cNvSpPr/>
          <p:nvPr/>
        </p:nvSpPr>
        <p:spPr bwMode="auto">
          <a:xfrm>
            <a:off x="1167387" y="3601011"/>
            <a:ext cx="1355034" cy="398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algn="ctr" defTabSz="685165" fontAlgn="auto">
              <a:lnSpc>
                <a:spcPct val="120000"/>
              </a:lnSpc>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rPr>
              <a:t>(5)</a:t>
            </a:r>
            <a:r>
              <a:rPr lang="zh-CN" altLang="en-US" sz="1600" b="1" dirty="0">
                <a:solidFill>
                  <a:schemeClr val="accent1"/>
                </a:solidFill>
                <a:latin typeface="微软雅黑" panose="020B0503020204020204" pitchFamily="34" charset="-122"/>
                <a:ea typeface="微软雅黑" panose="020B0503020204020204" pitchFamily="34" charset="-122"/>
              </a:rPr>
              <a:t>时限性</a:t>
            </a:r>
            <a:endParaRPr lang="zh-CN" altLang="en-US" sz="1600" b="1" dirty="0">
              <a:solidFill>
                <a:schemeClr val="accent1"/>
              </a:solidFill>
              <a:latin typeface="微软雅黑" panose="020B0503020204020204" pitchFamily="34" charset="-122"/>
              <a:ea typeface="微软雅黑" panose="020B0503020204020204" pitchFamily="34" charset="-122"/>
              <a:sym typeface="+mn-lt"/>
            </a:endParaRPr>
          </a:p>
        </p:txBody>
      </p:sp>
      <p:sp>
        <p:nvSpPr>
          <p:cNvPr id="61" name="išľíďè"/>
          <p:cNvSpPr/>
          <p:nvPr/>
        </p:nvSpPr>
        <p:spPr bwMode="auto">
          <a:xfrm>
            <a:off x="2657505" y="3595091"/>
            <a:ext cx="1505391" cy="398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algn="ctr" defTabSz="685165" fontAlgn="auto">
              <a:lnSpc>
                <a:spcPct val="120000"/>
              </a:lnSpc>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rPr>
              <a:t>(6)</a:t>
            </a:r>
            <a:r>
              <a:rPr lang="zh-CN" altLang="en-US" sz="1600" b="1" dirty="0">
                <a:solidFill>
                  <a:schemeClr val="accent2"/>
                </a:solidFill>
                <a:latin typeface="微软雅黑" panose="020B0503020204020204" pitchFamily="34" charset="-122"/>
                <a:ea typeface="微软雅黑" panose="020B0503020204020204" pitchFamily="34" charset="-122"/>
              </a:rPr>
              <a:t>重点集中性</a:t>
            </a:r>
            <a:endParaRPr lang="zh-CN" altLang="en-US" sz="1600" b="1" dirty="0">
              <a:solidFill>
                <a:schemeClr val="accent2"/>
              </a:solidFill>
              <a:latin typeface="微软雅黑" panose="020B0503020204020204" pitchFamily="34" charset="-122"/>
              <a:ea typeface="微软雅黑" panose="020B0503020204020204" pitchFamily="34" charset="-122"/>
              <a:sym typeface="+mn-lt"/>
            </a:endParaRPr>
          </a:p>
        </p:txBody>
      </p:sp>
      <p:sp>
        <p:nvSpPr>
          <p:cNvPr id="62" name="išľíďè"/>
          <p:cNvSpPr/>
          <p:nvPr/>
        </p:nvSpPr>
        <p:spPr bwMode="auto">
          <a:xfrm>
            <a:off x="4229998" y="3605278"/>
            <a:ext cx="1505391" cy="398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algn="ctr" defTabSz="685165" fontAlgn="auto">
              <a:lnSpc>
                <a:spcPct val="120000"/>
              </a:lnSpc>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rPr>
              <a:t>(7)</a:t>
            </a:r>
            <a:r>
              <a:rPr lang="zh-CN" altLang="en-US" sz="1600" b="1" dirty="0">
                <a:solidFill>
                  <a:schemeClr val="accent1"/>
                </a:solidFill>
                <a:latin typeface="微软雅黑" panose="020B0503020204020204" pitchFamily="34" charset="-122"/>
                <a:ea typeface="微软雅黑" panose="020B0503020204020204" pitchFamily="34" charset="-122"/>
              </a:rPr>
              <a:t>客观限制性</a:t>
            </a:r>
            <a:endParaRPr lang="zh-CN" altLang="en-US" sz="1600" b="1" dirty="0">
              <a:solidFill>
                <a:schemeClr val="accent1"/>
              </a:solidFill>
              <a:latin typeface="微软雅黑" panose="020B0503020204020204" pitchFamily="34" charset="-122"/>
              <a:ea typeface="微软雅黑" panose="020B0503020204020204" pitchFamily="34" charset="-122"/>
              <a:sym typeface="+mn-lt"/>
            </a:endParaRPr>
          </a:p>
        </p:txBody>
      </p:sp>
      <p:sp>
        <p:nvSpPr>
          <p:cNvPr id="63" name="išľíďè"/>
          <p:cNvSpPr/>
          <p:nvPr/>
        </p:nvSpPr>
        <p:spPr bwMode="auto">
          <a:xfrm>
            <a:off x="5894532" y="3605278"/>
            <a:ext cx="1505391" cy="441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algn="ctr" defTabSz="685165" fontAlgn="auto">
              <a:lnSpc>
                <a:spcPct val="120000"/>
              </a:lnSpc>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rPr>
              <a:t>(8)</a:t>
            </a:r>
            <a:r>
              <a:rPr lang="zh-CN" altLang="en-US" sz="1600" b="1" dirty="0">
                <a:solidFill>
                  <a:schemeClr val="accent2"/>
                </a:solidFill>
                <a:latin typeface="微软雅黑" panose="020B0503020204020204" pitchFamily="34" charset="-122"/>
                <a:ea typeface="微软雅黑" panose="020B0503020204020204" pitchFamily="34" charset="-122"/>
              </a:rPr>
              <a:t>重要等级性</a:t>
            </a:r>
            <a:endParaRPr lang="zh-CN" altLang="en-US" sz="1600" b="1" dirty="0">
              <a:solidFill>
                <a:schemeClr val="accent2"/>
              </a:solidFill>
              <a:latin typeface="微软雅黑" panose="020B0503020204020204" pitchFamily="34" charset="-122"/>
              <a:ea typeface="微软雅黑" panose="020B0503020204020204" pitchFamily="34" charset="-122"/>
              <a:sym typeface="+mn-lt"/>
            </a:endParaRPr>
          </a:p>
        </p:txBody>
      </p:sp>
      <p:sp>
        <p:nvSpPr>
          <p:cNvPr id="64" name="文本框 63"/>
          <p:cNvSpPr txBox="1"/>
          <p:nvPr/>
        </p:nvSpPr>
        <p:spPr>
          <a:xfrm>
            <a:off x="2506618" y="232371"/>
            <a:ext cx="362829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二、职业目标设定的原则</a:t>
            </a:r>
            <a:endParaRPr lang="zh-CN" altLang="en-US" sz="2400" b="1" dirty="0">
              <a:latin typeface="微软雅黑" panose="020B0503020204020204" pitchFamily="34" charset="-122"/>
              <a:ea typeface="微软雅黑" panose="020B0503020204020204" pitchFamily="34" charset="-122"/>
            </a:endParaRPr>
          </a:p>
        </p:txBody>
      </p:sp>
      <p:sp>
        <p:nvSpPr>
          <p:cNvPr id="65" name="等腰三角形 64"/>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dissolve">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dissolve">
                                      <p:cBhvr>
                                        <p:cTn id="23" dur="500"/>
                                        <p:tgtEl>
                                          <p:spTgt spid="2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dissolve">
                                      <p:cBhvr>
                                        <p:cTn id="31" dur="500"/>
                                        <p:tgtEl>
                                          <p:spTgt spid="2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500"/>
                                        <p:tgtEl>
                                          <p:spTgt spid="14"/>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right)">
                                      <p:cBhvr>
                                        <p:cTn id="43" dur="500"/>
                                        <p:tgtEl>
                                          <p:spTgt spid="15"/>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dissolve">
                                      <p:cBhvr>
                                        <p:cTn id="47" dur="500"/>
                                        <p:tgtEl>
                                          <p:spTgt spid="30"/>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right)">
                                      <p:cBhvr>
                                        <p:cTn id="51" dur="500"/>
                                        <p:tgtEl>
                                          <p:spTgt spid="12"/>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dissolve">
                                      <p:cBhvr>
                                        <p:cTn id="55" dur="500"/>
                                        <p:tgtEl>
                                          <p:spTgt spid="33"/>
                                        </p:tgtEl>
                                      </p:cBhvr>
                                    </p:animEffect>
                                  </p:childTnLst>
                                </p:cTn>
                              </p:par>
                            </p:childTnLst>
                          </p:cTn>
                        </p:par>
                        <p:par>
                          <p:cTn id="56" fill="hold">
                            <p:stCondLst>
                              <p:cond delay="6500"/>
                            </p:stCondLst>
                            <p:childTnLst>
                              <p:par>
                                <p:cTn id="57" presetID="22" presetClass="entr" presetSubtype="2"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right)">
                                      <p:cBhvr>
                                        <p:cTn id="59" dur="500"/>
                                        <p:tgtEl>
                                          <p:spTgt spid="11"/>
                                        </p:tgtEl>
                                      </p:cBhvr>
                                    </p:animEffect>
                                  </p:childTnLst>
                                </p:cTn>
                              </p:par>
                            </p:childTnLst>
                          </p:cTn>
                        </p:par>
                        <p:par>
                          <p:cTn id="60" fill="hold">
                            <p:stCondLst>
                              <p:cond delay="7000"/>
                            </p:stCondLst>
                            <p:childTnLst>
                              <p:par>
                                <p:cTn id="61" presetID="9" presetClass="entr" presetSubtype="0"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dissolve">
                                      <p:cBhvr>
                                        <p:cTn id="63" dur="500"/>
                                        <p:tgtEl>
                                          <p:spTgt spid="36"/>
                                        </p:tgtEl>
                                      </p:cBhvr>
                                    </p:animEffect>
                                  </p:childTnLst>
                                </p:cTn>
                              </p:par>
                            </p:childTnLst>
                          </p:cTn>
                        </p:par>
                        <p:par>
                          <p:cTn id="64" fill="hold">
                            <p:stCondLst>
                              <p:cond delay="7500"/>
                            </p:stCondLst>
                            <p:childTnLst>
                              <p:par>
                                <p:cTn id="65" presetID="22" presetClass="entr" presetSubtype="2"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right)">
                                      <p:cBhvr>
                                        <p:cTn id="67" dur="500"/>
                                        <p:tgtEl>
                                          <p:spTgt spid="10"/>
                                        </p:tgtEl>
                                      </p:cBhvr>
                                    </p:animEffect>
                                  </p:childTnLst>
                                </p:cTn>
                              </p:par>
                            </p:childTnLst>
                          </p:cTn>
                        </p:par>
                        <p:par>
                          <p:cTn id="68" fill="hold">
                            <p:stCondLst>
                              <p:cond delay="8000"/>
                            </p:stCondLst>
                            <p:childTnLst>
                              <p:par>
                                <p:cTn id="69" presetID="9" presetClass="entr" presetSubtype="0"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dissolve">
                                      <p:cBhvr>
                                        <p:cTn id="71" dur="500"/>
                                        <p:tgtEl>
                                          <p:spTgt spid="39"/>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right)">
                                      <p:cBhvr>
                                        <p:cTn id="75" dur="500"/>
                                        <p:tgtEl>
                                          <p:spTgt spid="16"/>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wipe(down)">
                                      <p:cBhvr>
                                        <p:cTn id="79" dur="500"/>
                                        <p:tgtEl>
                                          <p:spTgt spid="17"/>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68598" y="1028985"/>
            <a:ext cx="8280920" cy="1106805"/>
          </a:xfrm>
          <a:prstGeom prst="rect">
            <a:avLst/>
          </a:prstGeom>
          <a:noFill/>
        </p:spPr>
        <p:txBody>
          <a:bodyPr wrap="square">
            <a:spAutoFit/>
          </a:bodyPr>
          <a:lstStyle/>
          <a:p>
            <a:pPr>
              <a:lnSpc>
                <a:spcPct val="150000"/>
              </a:lnSpc>
            </a:pPr>
            <a:r>
              <a:rPr lang="zh-CN" altLang="en-US" sz="1600" b="1" dirty="0">
                <a:solidFill>
                  <a:schemeClr val="accent2"/>
                </a:solidFill>
                <a:latin typeface="微软雅黑" panose="020B0503020204020204" pitchFamily="34" charset="-122"/>
                <a:ea typeface="微软雅黑" panose="020B0503020204020204" pitchFamily="34" charset="-122"/>
              </a:rPr>
              <a:t>（一）个人因素</a:t>
            </a:r>
            <a:endParaRPr lang="zh-CN" altLang="en-US"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个人因素主要包括与个人相关的所有能力因素和非能力因素，如兴趣、性格、能力、特长、价值观等。个人因素的评估是个人职业生涯的基础，也是获得可行的规划方案的前提，个体只有对自己有一个全面、客观的认识，才能做出最正确的职业选择，才能选定最适合自己的职业生涯路线。</a:t>
            </a:r>
            <a:endParaRPr lang="en-US" altLang="zh-CN" sz="1400" dirty="0"/>
          </a:p>
        </p:txBody>
      </p:sp>
      <p:sp>
        <p:nvSpPr>
          <p:cNvPr id="9" name="文本框 8"/>
          <p:cNvSpPr txBox="1"/>
          <p:nvPr/>
        </p:nvSpPr>
        <p:spPr>
          <a:xfrm>
            <a:off x="2196530" y="227638"/>
            <a:ext cx="415440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三、职业生涯目标选择的依据</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368598" y="2101151"/>
            <a:ext cx="8247832" cy="1106805"/>
          </a:xfrm>
          <a:prstGeom prst="rect">
            <a:avLst/>
          </a:prstGeom>
          <a:noFill/>
        </p:spPr>
        <p:txBody>
          <a:bodyPr wrap="square">
            <a:spAutoFit/>
          </a:bodyPr>
          <a:lstStyle/>
          <a:p>
            <a:pPr>
              <a:lnSpc>
                <a:spcPct val="150000"/>
              </a:lnSpc>
            </a:pPr>
            <a:r>
              <a:rPr lang="zh-CN" sz="1600" b="1" dirty="0">
                <a:solidFill>
                  <a:schemeClr val="accent1"/>
                </a:solidFill>
                <a:latin typeface="微软雅黑" panose="020B0503020204020204" pitchFamily="34" charset="-122"/>
                <a:ea typeface="微软雅黑" panose="020B0503020204020204" pitchFamily="34" charset="-122"/>
              </a:rPr>
              <a:t>（二）</a:t>
            </a:r>
            <a:r>
              <a:rPr lang="zh-CN" altLang="en-US" sz="1600" b="1" dirty="0">
                <a:solidFill>
                  <a:schemeClr val="accent1"/>
                </a:solidFill>
                <a:latin typeface="微软雅黑" panose="020B0503020204020204" pitchFamily="34" charset="-122"/>
                <a:ea typeface="微软雅黑" panose="020B0503020204020204" pitchFamily="34" charset="-122"/>
              </a:rPr>
              <a:t>社会环境因素</a:t>
            </a:r>
            <a:endParaRPr lang="zh-CN" altLang="en-US"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社会环境因素是指社会的政治、经济体制，人才市场的管理体制，社会文化习俗，职业的社会评价等状况。社会环境因素决定了社会职业岗位的数量、结构、层次，同时也决定了人们的职业观念，从而决定了个体就业的方式、职业观和个人职业生涯的历程。</a:t>
            </a:r>
            <a:endParaRPr lang="zh-CN" altLang="en-US" sz="1400" dirty="0"/>
          </a:p>
        </p:txBody>
      </p:sp>
      <p:sp>
        <p:nvSpPr>
          <p:cNvPr id="12" name="文本框 11"/>
          <p:cNvSpPr txBox="1"/>
          <p:nvPr/>
        </p:nvSpPr>
        <p:spPr>
          <a:xfrm>
            <a:off x="418468" y="3173316"/>
            <a:ext cx="8148092" cy="1322070"/>
          </a:xfrm>
          <a:prstGeom prst="rect">
            <a:avLst/>
          </a:prstGeom>
          <a:noFill/>
        </p:spPr>
        <p:txBody>
          <a:bodyPr wrap="square">
            <a:spAutoFit/>
          </a:bodyPr>
          <a:lstStyle/>
          <a:p>
            <a:pPr>
              <a:lnSpc>
                <a:spcPct val="150000"/>
              </a:lnSpc>
            </a:pPr>
            <a:r>
              <a:rPr lang="zh-CN" altLang="en-US" sz="1600" b="1" dirty="0">
                <a:solidFill>
                  <a:schemeClr val="accent2"/>
                </a:solidFill>
                <a:latin typeface="微软雅黑" panose="020B0503020204020204" pitchFamily="34" charset="-122"/>
                <a:ea typeface="微软雅黑" panose="020B0503020204020204" pitchFamily="34" charset="-122"/>
              </a:rPr>
              <a:t>（三）职业因素</a:t>
            </a:r>
            <a:endParaRPr lang="zh-CN" altLang="en-US"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每个职业的行业环境都有各自的发展规律，行业的特点、现状、未来趋势、就业竞争状况等因素，往往影响着个人的职业行为和未来的职业发展道路。对这些职业因素进行认真、谨慎的斟酌，将有利于个体做出正确的职业选择和职业发展规划。职业因素包括就业需求、行业声望、行业发展状况与发展前景。</a:t>
            </a:r>
            <a:endParaRPr lang="zh-CN" altLang="en-US" sz="1400" dirty="0">
              <a:latin typeface="楷体" panose="02010609060101010101" pitchFamily="2" charset="-122"/>
              <a:ea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612543" y="988634"/>
            <a:ext cx="8300285" cy="4276725"/>
          </a:xfrm>
          <a:prstGeom prst="rect">
            <a:avLst/>
          </a:prstGeom>
          <a:noFill/>
        </p:spPr>
        <p:txBody>
          <a:bodyPr wrap="square">
            <a:spAutoFit/>
          </a:bodyPr>
          <a:lstStyle/>
          <a:p>
            <a:pPr algn="l"/>
            <a:endParaRPr lang="zh-CN" sz="1600" dirty="0">
              <a:solidFill>
                <a:srgbClr val="7030A0"/>
              </a:solidFill>
            </a:endParaRPr>
          </a:p>
          <a:p>
            <a:pPr algn="l"/>
            <a:r>
              <a:rPr lang="zh-CN" sz="1600" dirty="0">
                <a:solidFill>
                  <a:schemeClr val="tx1"/>
                </a:solidFill>
              </a:rPr>
              <a:t>请写出你的目标：</a:t>
            </a:r>
            <a:r>
              <a:rPr lang="en-US" altLang="zh-CN" sz="1600" dirty="0">
                <a:sym typeface="+mn-ea"/>
              </a:rPr>
              <a:t>_____________________________________________</a:t>
            </a:r>
            <a:endParaRPr lang="zh-CN" sz="1600" dirty="0">
              <a:solidFill>
                <a:schemeClr val="tx1"/>
              </a:solidFill>
            </a:endParaRPr>
          </a:p>
          <a:p>
            <a:pPr algn="l"/>
            <a:r>
              <a:rPr lang="zh-CN" sz="1600" dirty="0">
                <a:solidFill>
                  <a:schemeClr val="tx1"/>
                </a:solidFill>
              </a:rPr>
              <a:t>你设定的目标是：□短期目标 □中期目标 □长期目标 </a:t>
            </a:r>
            <a:endParaRPr lang="zh-CN" sz="1600" dirty="0">
              <a:solidFill>
                <a:schemeClr val="tx1"/>
              </a:solidFill>
            </a:endParaRPr>
          </a:p>
          <a:p>
            <a:pPr algn="l"/>
            <a:r>
              <a:rPr lang="zh-CN" sz="1600" dirty="0">
                <a:solidFill>
                  <a:schemeClr val="tx1"/>
                </a:solidFill>
              </a:rPr>
              <a:t>分组讨论</a:t>
            </a:r>
            <a:endParaRPr lang="zh-CN" sz="1600" dirty="0">
              <a:solidFill>
                <a:schemeClr val="tx1"/>
              </a:solidFill>
            </a:endParaRPr>
          </a:p>
          <a:p>
            <a:pPr algn="l"/>
            <a:r>
              <a:rPr lang="zh-CN" sz="1600" dirty="0">
                <a:solidFill>
                  <a:schemeClr val="tx1"/>
                </a:solidFill>
              </a:rPr>
              <a:t>1. 你设定目标的实现过程是怎样的？ </a:t>
            </a:r>
            <a:endParaRPr 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zh-CN" sz="1600" dirty="0">
                <a:solidFill>
                  <a:schemeClr val="tx1"/>
                </a:solidFill>
              </a:rPr>
              <a:t>2. 你设定的目标是否可行？可以具体描述吗？ </a:t>
            </a:r>
            <a:endParaRPr 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zh-CN" sz="1600" dirty="0">
                <a:solidFill>
                  <a:schemeClr val="tx1"/>
                </a:solidFill>
              </a:rPr>
              <a:t>3. 你需要什么帮助和信息支持？</a:t>
            </a:r>
            <a:r>
              <a:rPr lang="en-US" altLang="zh-CN" sz="1600" dirty="0">
                <a:solidFill>
                  <a:schemeClr val="tx1"/>
                </a:solidFill>
              </a:rPr>
              <a:t>______________________________________________________________________</a:t>
            </a:r>
            <a:endParaRPr lang="en-US" altLang="zh-CN" sz="1600" dirty="0">
              <a:solidFill>
                <a:schemeClr val="tx1"/>
              </a:solidFill>
            </a:endParaRPr>
          </a:p>
          <a:p>
            <a:pPr algn="l"/>
            <a:r>
              <a:rPr lang="en-US" altLang="zh-CN" sz="1600" dirty="0">
                <a:solidFill>
                  <a:schemeClr val="tx1"/>
                </a:solidFill>
                <a:sym typeface="+mn-ea"/>
              </a:rPr>
              <a:t>______________________________________________________________________</a:t>
            </a:r>
            <a:endParaRPr lang="zh-CN" sz="1600" dirty="0">
              <a:solidFill>
                <a:schemeClr val="tx1"/>
              </a:solidFill>
            </a:endParaRPr>
          </a:p>
          <a:p>
            <a:pPr algn="l"/>
            <a:endParaRPr lang="zh-CN" sz="1600" dirty="0">
              <a:solidFill>
                <a:schemeClr val="tx1"/>
              </a:solidFill>
            </a:endParaRPr>
          </a:p>
          <a:p>
            <a:pPr algn="l"/>
            <a:endParaRPr lang="zh-CN" sz="1600" dirty="0">
              <a:solidFill>
                <a:srgbClr val="7030A0"/>
              </a:solidFill>
            </a:endParaRPr>
          </a:p>
          <a:p>
            <a:pPr algn="l"/>
            <a:endParaRPr lang="zh-CN" sz="1600" dirty="0">
              <a:solidFill>
                <a:srgbClr val="7030A0"/>
              </a:solidFill>
            </a:endParaRPr>
          </a:p>
          <a:p>
            <a:pPr algn="l"/>
            <a:endParaRPr lang="zh-CN" sz="1600" dirty="0">
              <a:solidFill>
                <a:srgbClr val="7030A0"/>
              </a:solidFill>
            </a:endParaRPr>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F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rgbClr val="7030A0"/>
              </a:solidFill>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00B0F0"/>
                </a:solidFill>
                <a:latin typeface="微软雅黑" panose="020B0503020204020204" pitchFamily="34" charset="-122"/>
                <a:ea typeface="微软雅黑" panose="020B0503020204020204" pitchFamily="34" charset="-122"/>
              </a:rPr>
              <a:t>课堂活动</a:t>
            </a:r>
            <a:r>
              <a:rPr lang="en-US" altLang="zh-CN" sz="2400" b="1" dirty="0">
                <a:solidFill>
                  <a:srgbClr val="00B0F0"/>
                </a:solidFill>
                <a:latin typeface="微软雅黑" panose="020B0503020204020204" pitchFamily="34" charset="-122"/>
                <a:ea typeface="微软雅黑" panose="020B0503020204020204" pitchFamily="34" charset="-122"/>
              </a:rPr>
              <a:t> </a:t>
            </a:r>
            <a:endParaRPr lang="en-US" altLang="zh-CN" sz="2400" b="1" dirty="0">
              <a:solidFill>
                <a:srgbClr val="00B0F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55730" y="700336"/>
            <a:ext cx="8634128" cy="3969385"/>
          </a:xfrm>
          <a:prstGeom prst="rect">
            <a:avLst/>
          </a:prstGeom>
          <a:noFill/>
        </p:spPr>
        <p:txBody>
          <a:bodyPr wrap="square">
            <a:spAutoFit/>
          </a:bodyPr>
          <a:lstStyle/>
          <a:p>
            <a:pPr algn="ctr"/>
            <a:r>
              <a:rPr lang="zh-CN" altLang="en-US" sz="1400" b="1" dirty="0"/>
              <a:t>   </a:t>
            </a:r>
            <a:r>
              <a:rPr sz="1400" b="1" dirty="0"/>
              <a:t>让大学生学会整合信息、知识和资源</a:t>
            </a:r>
            <a:endParaRPr sz="1400" b="1" dirty="0"/>
          </a:p>
          <a:p>
            <a:r>
              <a:rPr lang="en-US" sz="1400" dirty="0"/>
              <a:t>      </a:t>
            </a:r>
            <a:endParaRPr lang="en-US" sz="1400" dirty="0"/>
          </a:p>
          <a:p>
            <a:r>
              <a:rPr lang="en-US" sz="1600" dirty="0">
                <a:sym typeface="+mn-ea"/>
              </a:rPr>
              <a:t>       </a:t>
            </a:r>
            <a:r>
              <a:rPr sz="1600" dirty="0">
                <a:sym typeface="+mn-ea"/>
              </a:rPr>
              <a:t>于坤介绍，学校历时三年打造出国内高校首个智慧职业发展中心平台。该平台以提升学生职业发展胜任力为专业牵引，借助数智化技术赋能，提供了治国理政、经世济民、学术领军、全球治理等人才全周期发展样板路径；以胜任力体系贯通课程、实训、服务等模块，形成了涵盖学生在校胜任力培养与毕业后持续关爱服务，以及汇聚学生、学院、学校、校友、社会等多方力量的就业育人工作数字化生态。</a:t>
            </a:r>
            <a:endParaRPr sz="1600" dirty="0"/>
          </a:p>
          <a:p>
            <a:r>
              <a:rPr lang="en-US" sz="1600" dirty="0"/>
              <a:t>          </a:t>
            </a:r>
            <a:r>
              <a:rPr sz="1600" dirty="0"/>
              <a:t>“平台提供了各种各样的服务，对我们的职业规划和求职就业帮助很大。”中国人民大学财政金融学院 2021 级本科生黄柔嘉说，“职业测评模块，帮助我们明确自身优势和未来发展方向。在备战求职的关键时刻，AI 面试模拟、智能简历修改等功能提升了我们的求职效率和成功率。‘随叫随到’的智慧客服让我们在求职时更加安心和自信。”</a:t>
            </a:r>
            <a:endParaRPr sz="1600" dirty="0"/>
          </a:p>
          <a:p>
            <a:r>
              <a:rPr lang="en-US" sz="1600" dirty="0"/>
              <a:t>        </a:t>
            </a:r>
            <a:r>
              <a:rPr sz="1600" dirty="0"/>
              <a:t>在陈伟杰看来，家庭也要为大学生职业规划提供帮助。比如，家长可以鼓励孩子多参与不同类型的活动，进行自我探索和外部探索，从而更好地规划职业生涯；也可以利用自身职业经验和资源，帮助孩子深入全面了解不同职业的特点和要求，为他们的职业规划提供信息和建议。</a:t>
            </a:r>
            <a:endParaRPr sz="1600" dirty="0"/>
          </a:p>
          <a:p>
            <a:endParaRPr sz="1600" dirty="0"/>
          </a:p>
          <a:p>
            <a:endParaRPr sz="1600" dirty="0"/>
          </a:p>
        </p:txBody>
      </p:sp>
      <p:sp>
        <p:nvSpPr>
          <p:cNvPr id="7" name="PA-A000320150714E26PPSH-4285"/>
          <p:cNvSpPr/>
          <p:nvPr>
            <p:custDataLst>
              <p:tags r:id="rId1"/>
            </p:custDataLst>
          </p:nvPr>
        </p:nvSpPr>
        <p:spPr bwMode="auto">
          <a:xfrm>
            <a:off x="180311" y="10522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bwMode="auto">
          <a:xfrm>
            <a:off x="3462698" y="1637834"/>
            <a:ext cx="2199261" cy="2197193"/>
            <a:chOff x="0" y="0"/>
            <a:chExt cx="6753151" cy="6746917"/>
          </a:xfrm>
          <a:effectLst/>
        </p:grpSpPr>
        <p:sp>
          <p:nvSpPr>
            <p:cNvPr id="33794" name="AutoShape 2"/>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solidFill>
              <a:schemeClr val="accent6"/>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5" name="AutoShape 3"/>
            <p:cNvSpPr/>
            <p:nvPr/>
          </p:nvSpPr>
          <p:spPr bwMode="auto">
            <a:xfrm>
              <a:off x="244472" y="255591"/>
              <a:ext cx="6251505" cy="6251614"/>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6" name="Line 4"/>
            <p:cNvSpPr>
              <a:spLocks noChangeShapeType="1"/>
            </p:cNvSpPr>
            <p:nvPr/>
          </p:nvSpPr>
          <p:spPr bwMode="auto">
            <a:xfrm flipH="1">
              <a:off x="5526027" y="346077"/>
              <a:ext cx="871527" cy="871543"/>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5"/>
          <p:cNvGrpSpPr/>
          <p:nvPr/>
        </p:nvGrpSpPr>
        <p:grpSpPr bwMode="auto">
          <a:xfrm>
            <a:off x="3632271" y="1812058"/>
            <a:ext cx="2477400" cy="1853396"/>
            <a:chOff x="-1" y="0"/>
            <a:chExt cx="7608239" cy="5691704"/>
          </a:xfrm>
          <a:effectLst/>
        </p:grpSpPr>
        <p:sp>
          <p:nvSpPr>
            <p:cNvPr id="33798" name="AutoShape 6"/>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solidFill>
              <a:schemeClr val="accent5"/>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9" name="AutoShape 7"/>
            <p:cNvSpPr/>
            <p:nvPr/>
          </p:nvSpPr>
          <p:spPr bwMode="auto">
            <a:xfrm>
              <a:off x="201637" y="222270"/>
              <a:ext cx="5258449" cy="5258278"/>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0" name="Line 8"/>
            <p:cNvSpPr>
              <a:spLocks noChangeShapeType="1"/>
            </p:cNvSpPr>
            <p:nvPr/>
          </p:nvSpPr>
          <p:spPr bwMode="auto">
            <a:xfrm flipH="1" flipV="1">
              <a:off x="5418806" y="2806955"/>
              <a:ext cx="1595634"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9"/>
          <p:cNvGrpSpPr/>
          <p:nvPr/>
        </p:nvGrpSpPr>
        <p:grpSpPr bwMode="auto">
          <a:xfrm>
            <a:off x="3781681" y="1961468"/>
            <a:ext cx="1876661" cy="1955761"/>
            <a:chOff x="0" y="0"/>
            <a:chExt cx="5763342" cy="6005116"/>
          </a:xfrm>
          <a:effectLst/>
        </p:grpSpPr>
        <p:sp>
          <p:nvSpPr>
            <p:cNvPr id="33802" name="AutoShape 10"/>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3" name="AutoShape 11"/>
            <p:cNvSpPr/>
            <p:nvPr/>
          </p:nvSpPr>
          <p:spPr bwMode="auto">
            <a:xfrm>
              <a:off x="180998" y="225410"/>
              <a:ext cx="4382045" cy="4382798"/>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4" name="Line 12"/>
            <p:cNvSpPr>
              <a:spLocks noChangeShapeType="1"/>
            </p:cNvSpPr>
            <p:nvPr/>
          </p:nvSpPr>
          <p:spPr bwMode="auto">
            <a:xfrm flipH="1" flipV="1">
              <a:off x="3735852" y="4101829"/>
              <a:ext cx="1579760" cy="1406432"/>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3"/>
          <p:cNvGrpSpPr/>
          <p:nvPr/>
        </p:nvGrpSpPr>
        <p:grpSpPr bwMode="auto">
          <a:xfrm>
            <a:off x="3473556" y="2110877"/>
            <a:ext cx="1745864" cy="1805317"/>
            <a:chOff x="0" y="0"/>
            <a:chExt cx="5362063" cy="5542360"/>
          </a:xfrm>
          <a:effectLst/>
        </p:grpSpPr>
        <p:sp>
          <p:nvSpPr>
            <p:cNvPr id="33806" name="AutoShape 14"/>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7" name="AutoShape 15"/>
            <p:cNvSpPr/>
            <p:nvPr/>
          </p:nvSpPr>
          <p:spPr bwMode="auto">
            <a:xfrm>
              <a:off x="1611636" y="193632"/>
              <a:ext cx="3536074" cy="3536191"/>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8" name="Line 16"/>
            <p:cNvSpPr>
              <a:spLocks noChangeShapeType="1"/>
            </p:cNvSpPr>
            <p:nvPr/>
          </p:nvSpPr>
          <p:spPr bwMode="auto">
            <a:xfrm flipV="1">
              <a:off x="369961" y="3271135"/>
              <a:ext cx="1906971" cy="1906179"/>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17"/>
          <p:cNvGrpSpPr/>
          <p:nvPr/>
        </p:nvGrpSpPr>
        <p:grpSpPr bwMode="auto">
          <a:xfrm>
            <a:off x="3017575" y="2263906"/>
            <a:ext cx="2049335" cy="977621"/>
            <a:chOff x="0" y="-1"/>
            <a:chExt cx="6292395" cy="3002312"/>
          </a:xfrm>
        </p:grpSpPr>
        <p:sp>
          <p:nvSpPr>
            <p:cNvPr id="33810" name="AutoShape 18"/>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1" name="AutoShape 19"/>
            <p:cNvSpPr/>
            <p:nvPr/>
          </p:nvSpPr>
          <p:spPr bwMode="auto">
            <a:xfrm>
              <a:off x="3562093" y="263555"/>
              <a:ext cx="2481082" cy="248155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2" name="Line 20"/>
            <p:cNvSpPr>
              <a:spLocks noChangeShapeType="1"/>
            </p:cNvSpPr>
            <p:nvPr/>
          </p:nvSpPr>
          <p:spPr bwMode="auto">
            <a:xfrm>
              <a:off x="541298" y="1522588"/>
              <a:ext cx="3131912"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21"/>
          <p:cNvGrpSpPr/>
          <p:nvPr/>
        </p:nvGrpSpPr>
        <p:grpSpPr bwMode="auto">
          <a:xfrm>
            <a:off x="3473040" y="1635249"/>
            <a:ext cx="1443943" cy="1455834"/>
            <a:chOff x="0" y="0"/>
            <a:chExt cx="4433297" cy="4470884"/>
          </a:xfrm>
          <a:effectLst/>
        </p:grpSpPr>
        <p:sp>
          <p:nvSpPr>
            <p:cNvPr id="33814" name="AutoShape 22"/>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5" name="AutoShape 23"/>
            <p:cNvSpPr/>
            <p:nvPr/>
          </p:nvSpPr>
          <p:spPr bwMode="auto">
            <a:xfrm>
              <a:off x="2771406" y="2835582"/>
              <a:ext cx="1196815" cy="1197105"/>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6" name="Line 24"/>
            <p:cNvSpPr>
              <a:spLocks noChangeShapeType="1"/>
            </p:cNvSpPr>
            <p:nvPr/>
          </p:nvSpPr>
          <p:spPr bwMode="auto">
            <a:xfrm flipH="1" flipV="1">
              <a:off x="430156" y="446134"/>
              <a:ext cx="2963466" cy="2962597"/>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821" name="AutoShape 29"/>
          <p:cNvSpPr/>
          <p:nvPr/>
        </p:nvSpPr>
        <p:spPr bwMode="auto">
          <a:xfrm>
            <a:off x="6078920" y="1558788"/>
            <a:ext cx="2378292"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zh-CN" altLang="en-US" sz="1600" dirty="0">
                <a:solidFill>
                  <a:schemeClr val="tx1"/>
                </a:solidFill>
                <a:latin typeface="微软雅黑" panose="020B0503020204020204" pitchFamily="34" charset="-122"/>
                <a:ea typeface="微软雅黑" panose="020B0503020204020204" pitchFamily="34" charset="-122"/>
              </a:rPr>
              <a:t>（二）职业目标与人生的其他目标并不相关</a:t>
            </a:r>
            <a:endParaRPr lang="es-ES" altLang="zh-CN" sz="16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3" name="AutoShape 31"/>
          <p:cNvSpPr/>
          <p:nvPr/>
        </p:nvSpPr>
        <p:spPr bwMode="auto">
          <a:xfrm>
            <a:off x="5829981" y="1659548"/>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4" name="AutoShape 32"/>
          <p:cNvSpPr/>
          <p:nvPr/>
        </p:nvSpPr>
        <p:spPr bwMode="auto">
          <a:xfrm>
            <a:off x="6417796" y="2539717"/>
            <a:ext cx="2112193"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zh-CN" altLang="en-US" sz="1600" dirty="0">
                <a:solidFill>
                  <a:schemeClr val="tx1"/>
                </a:solidFill>
                <a:latin typeface="微软雅黑" panose="020B0503020204020204" pitchFamily="34" charset="-122"/>
                <a:ea typeface="微软雅黑" panose="020B0503020204020204" pitchFamily="34" charset="-122"/>
              </a:rPr>
              <a:t>（四）目标实现太容易或太难</a:t>
            </a:r>
            <a:endParaRPr lang="es-ES" altLang="zh-CN" sz="16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6" name="AutoShape 34"/>
          <p:cNvSpPr/>
          <p:nvPr/>
        </p:nvSpPr>
        <p:spPr bwMode="auto">
          <a:xfrm>
            <a:off x="6181015" y="2660434"/>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7" name="AutoShape 35"/>
          <p:cNvSpPr/>
          <p:nvPr/>
        </p:nvSpPr>
        <p:spPr bwMode="auto">
          <a:xfrm>
            <a:off x="5949840" y="3554562"/>
            <a:ext cx="2773857"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zh-CN" altLang="en-US" sz="1600" dirty="0">
                <a:solidFill>
                  <a:schemeClr val="tx1"/>
                </a:solidFill>
                <a:latin typeface="微软雅黑" panose="020B0503020204020204" pitchFamily="34" charset="-122"/>
                <a:ea typeface="微软雅黑" panose="020B0503020204020204" pitchFamily="34" charset="-122"/>
              </a:rPr>
              <a:t>（六）缺乏核心目标</a:t>
            </a:r>
            <a:endParaRPr lang="es-ES" altLang="zh-CN" sz="16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9" name="AutoShape 37"/>
          <p:cNvSpPr/>
          <p:nvPr/>
        </p:nvSpPr>
        <p:spPr bwMode="auto">
          <a:xfrm>
            <a:off x="5721932" y="3684067"/>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1305" dirty="0">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0" name="AutoShape 38"/>
          <p:cNvSpPr/>
          <p:nvPr/>
        </p:nvSpPr>
        <p:spPr bwMode="auto">
          <a:xfrm>
            <a:off x="1404441" y="3604058"/>
            <a:ext cx="1577721"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zh-CN" altLang="en-US" sz="1600" dirty="0">
                <a:solidFill>
                  <a:schemeClr val="tx1"/>
                </a:solidFill>
                <a:latin typeface="微软雅黑" panose="020B0503020204020204" pitchFamily="34" charset="-122"/>
                <a:ea typeface="微软雅黑" panose="020B0503020204020204" pitchFamily="34" charset="-122"/>
              </a:rPr>
              <a:t>（五）职业生涯目标缺乏弹性</a:t>
            </a:r>
            <a:endParaRPr lang="es-ES" altLang="zh-CN" sz="16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2" name="AutoShape 40"/>
          <p:cNvSpPr/>
          <p:nvPr/>
        </p:nvSpPr>
        <p:spPr bwMode="auto">
          <a:xfrm>
            <a:off x="3204724" y="3724392"/>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3" name="AutoShape 41"/>
          <p:cNvSpPr/>
          <p:nvPr/>
        </p:nvSpPr>
        <p:spPr bwMode="auto">
          <a:xfrm>
            <a:off x="942650" y="2516503"/>
            <a:ext cx="1770161"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zh-CN" altLang="en-US" sz="1600" dirty="0">
                <a:solidFill>
                  <a:schemeClr val="tx1"/>
                </a:solidFill>
                <a:latin typeface="微软雅黑" panose="020B0503020204020204" pitchFamily="34" charset="-122"/>
                <a:ea typeface="微软雅黑" panose="020B0503020204020204" pitchFamily="34" charset="-122"/>
              </a:rPr>
              <a:t>（三）长期目标和短期目标相脱节</a:t>
            </a:r>
            <a:endParaRPr lang="es-ES" altLang="zh-CN" sz="16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5" name="AutoShape 43"/>
          <p:cNvSpPr/>
          <p:nvPr/>
        </p:nvSpPr>
        <p:spPr bwMode="auto">
          <a:xfrm>
            <a:off x="2793719" y="2695589"/>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6" name="AutoShape 44"/>
          <p:cNvSpPr/>
          <p:nvPr/>
        </p:nvSpPr>
        <p:spPr bwMode="auto">
          <a:xfrm>
            <a:off x="1014041" y="1556062"/>
            <a:ext cx="2049334"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zh-CN" altLang="en-US" sz="1600" dirty="0">
                <a:solidFill>
                  <a:schemeClr val="tx1"/>
                </a:solidFill>
                <a:latin typeface="微软雅黑" panose="020B0503020204020204" pitchFamily="34" charset="-122"/>
                <a:ea typeface="微软雅黑" panose="020B0503020204020204" pitchFamily="34" charset="-122"/>
              </a:rPr>
              <a:t>（一）设置了一个并不属于自己的目标</a:t>
            </a:r>
            <a:endParaRPr lang="es-ES" altLang="zh-CN" sz="16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8" name="AutoShape 46"/>
          <p:cNvSpPr/>
          <p:nvPr/>
        </p:nvSpPr>
        <p:spPr bwMode="auto">
          <a:xfrm>
            <a:off x="3207826" y="1663683"/>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1" name="文本框 40"/>
          <p:cNvSpPr txBox="1"/>
          <p:nvPr/>
        </p:nvSpPr>
        <p:spPr>
          <a:xfrm>
            <a:off x="2063542" y="246476"/>
            <a:ext cx="451444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四、职业生涯目标设定中的误区</a:t>
            </a:r>
            <a:endParaRPr lang="zh-CN" altLang="en-US" sz="2400" b="1" dirty="0">
              <a:latin typeface="微软雅黑" panose="020B0503020204020204" pitchFamily="34" charset="-122"/>
              <a:ea typeface="微软雅黑" panose="020B0503020204020204" pitchFamily="34" charset="-122"/>
            </a:endParaRPr>
          </a:p>
        </p:txBody>
      </p:sp>
      <p:sp>
        <p:nvSpPr>
          <p:cNvPr id="42" name="等腰三角形 4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3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300"/>
                            </p:stCondLst>
                            <p:childTnLst>
                              <p:par>
                                <p:cTn id="15" presetID="23" presetClass="entr" presetSubtype="16" fill="hold" nodeType="afterEffect">
                                  <p:stCondLst>
                                    <p:cond delay="3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2100"/>
                            </p:stCondLst>
                            <p:childTnLst>
                              <p:par>
                                <p:cTn id="20" presetID="23" presetClass="entr" presetSubtype="16" fill="hold" nodeType="afterEffect">
                                  <p:stCondLst>
                                    <p:cond delay="3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900"/>
                            </p:stCondLst>
                            <p:childTnLst>
                              <p:par>
                                <p:cTn id="25" presetID="23" presetClass="entr" presetSubtype="16" fill="hold" nodeType="afterEffect">
                                  <p:stCondLst>
                                    <p:cond delay="3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3700"/>
                            </p:stCondLst>
                            <p:childTnLst>
                              <p:par>
                                <p:cTn id="30" presetID="23" presetClass="entr" presetSubtype="16" fill="hold" nodeType="afterEffect">
                                  <p:stCondLst>
                                    <p:cond delay="3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p:stCondLst>
                              <p:cond delay="4500"/>
                            </p:stCondLst>
                            <p:childTnLst>
                              <p:par>
                                <p:cTn id="35" presetID="2" presetClass="entr" presetSubtype="2" fill="hold" grpId="0" nodeType="afterEffect">
                                  <p:stCondLst>
                                    <p:cond delay="0"/>
                                  </p:stCondLst>
                                  <p:childTnLst>
                                    <p:set>
                                      <p:cBhvr>
                                        <p:cTn id="36" dur="1" fill="hold">
                                          <p:stCondLst>
                                            <p:cond delay="0"/>
                                          </p:stCondLst>
                                        </p:cTn>
                                        <p:tgtEl>
                                          <p:spTgt spid="33821"/>
                                        </p:tgtEl>
                                        <p:attrNameLst>
                                          <p:attrName>style.visibility</p:attrName>
                                        </p:attrNameLst>
                                      </p:cBhvr>
                                      <p:to>
                                        <p:strVal val="visible"/>
                                      </p:to>
                                    </p:set>
                                    <p:anim calcmode="lin" valueType="num">
                                      <p:cBhvr additive="base">
                                        <p:cTn id="37" dur="500" fill="hold"/>
                                        <p:tgtEl>
                                          <p:spTgt spid="33821"/>
                                        </p:tgtEl>
                                        <p:attrNameLst>
                                          <p:attrName>ppt_x</p:attrName>
                                        </p:attrNameLst>
                                      </p:cBhvr>
                                      <p:tavLst>
                                        <p:tav tm="0">
                                          <p:val>
                                            <p:strVal val="1+#ppt_w/2"/>
                                          </p:val>
                                        </p:tav>
                                        <p:tav tm="100000">
                                          <p:val>
                                            <p:strVal val="#ppt_x"/>
                                          </p:val>
                                        </p:tav>
                                      </p:tavLst>
                                    </p:anim>
                                    <p:anim calcmode="lin" valueType="num">
                                      <p:cBhvr additive="base">
                                        <p:cTn id="38" dur="500" fill="hold"/>
                                        <p:tgtEl>
                                          <p:spTgt spid="3382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9" presetClass="entr" presetSubtype="0" fill="hold" nodeType="afterEffect">
                                  <p:stCondLst>
                                    <p:cond delay="100"/>
                                  </p:stCondLst>
                                  <p:childTnLst>
                                    <p:set>
                                      <p:cBhvr>
                                        <p:cTn id="41" dur="1" fill="hold">
                                          <p:stCondLst>
                                            <p:cond delay="0"/>
                                          </p:stCondLst>
                                        </p:cTn>
                                        <p:tgtEl>
                                          <p:spTgt spid="33823"/>
                                        </p:tgtEl>
                                        <p:attrNameLst>
                                          <p:attrName>style.visibility</p:attrName>
                                        </p:attrNameLst>
                                      </p:cBhvr>
                                      <p:to>
                                        <p:strVal val="visible"/>
                                      </p:to>
                                    </p:set>
                                    <p:animEffect transition="in" filter="dissolve">
                                      <p:cBhvr>
                                        <p:cTn id="42" dur="500"/>
                                        <p:tgtEl>
                                          <p:spTgt spid="33823"/>
                                        </p:tgtEl>
                                      </p:cBhvr>
                                    </p:animEffect>
                                  </p:childTnLst>
                                </p:cTn>
                              </p:par>
                            </p:childTnLst>
                          </p:cTn>
                        </p:par>
                        <p:par>
                          <p:cTn id="43" fill="hold">
                            <p:stCondLst>
                              <p:cond delay="5600"/>
                            </p:stCondLst>
                            <p:childTnLst>
                              <p:par>
                                <p:cTn id="44" presetID="2" presetClass="entr" presetSubtype="2" fill="hold" grpId="0" nodeType="afterEffect">
                                  <p:stCondLst>
                                    <p:cond delay="0"/>
                                  </p:stCondLst>
                                  <p:childTnLst>
                                    <p:set>
                                      <p:cBhvr>
                                        <p:cTn id="45" dur="1" fill="hold">
                                          <p:stCondLst>
                                            <p:cond delay="0"/>
                                          </p:stCondLst>
                                        </p:cTn>
                                        <p:tgtEl>
                                          <p:spTgt spid="33824"/>
                                        </p:tgtEl>
                                        <p:attrNameLst>
                                          <p:attrName>style.visibility</p:attrName>
                                        </p:attrNameLst>
                                      </p:cBhvr>
                                      <p:to>
                                        <p:strVal val="visible"/>
                                      </p:to>
                                    </p:set>
                                    <p:anim calcmode="lin" valueType="num">
                                      <p:cBhvr additive="base">
                                        <p:cTn id="46" dur="500" fill="hold"/>
                                        <p:tgtEl>
                                          <p:spTgt spid="33824"/>
                                        </p:tgtEl>
                                        <p:attrNameLst>
                                          <p:attrName>ppt_x</p:attrName>
                                        </p:attrNameLst>
                                      </p:cBhvr>
                                      <p:tavLst>
                                        <p:tav tm="0">
                                          <p:val>
                                            <p:strVal val="1+#ppt_w/2"/>
                                          </p:val>
                                        </p:tav>
                                        <p:tav tm="100000">
                                          <p:val>
                                            <p:strVal val="#ppt_x"/>
                                          </p:val>
                                        </p:tav>
                                      </p:tavLst>
                                    </p:anim>
                                    <p:anim calcmode="lin" valueType="num">
                                      <p:cBhvr additive="base">
                                        <p:cTn id="47" dur="500" fill="hold"/>
                                        <p:tgtEl>
                                          <p:spTgt spid="33824"/>
                                        </p:tgtEl>
                                        <p:attrNameLst>
                                          <p:attrName>ppt_y</p:attrName>
                                        </p:attrNameLst>
                                      </p:cBhvr>
                                      <p:tavLst>
                                        <p:tav tm="0">
                                          <p:val>
                                            <p:strVal val="#ppt_y"/>
                                          </p:val>
                                        </p:tav>
                                        <p:tav tm="100000">
                                          <p:val>
                                            <p:strVal val="#ppt_y"/>
                                          </p:val>
                                        </p:tav>
                                      </p:tavLst>
                                    </p:anim>
                                  </p:childTnLst>
                                </p:cTn>
                              </p:par>
                            </p:childTnLst>
                          </p:cTn>
                        </p:par>
                        <p:par>
                          <p:cTn id="48" fill="hold">
                            <p:stCondLst>
                              <p:cond delay="6100"/>
                            </p:stCondLst>
                            <p:childTnLst>
                              <p:par>
                                <p:cTn id="49" presetID="9" presetClass="entr" presetSubtype="0" fill="hold" nodeType="afterEffect">
                                  <p:stCondLst>
                                    <p:cond delay="100"/>
                                  </p:stCondLst>
                                  <p:childTnLst>
                                    <p:set>
                                      <p:cBhvr>
                                        <p:cTn id="50" dur="1" fill="hold">
                                          <p:stCondLst>
                                            <p:cond delay="0"/>
                                          </p:stCondLst>
                                        </p:cTn>
                                        <p:tgtEl>
                                          <p:spTgt spid="33826"/>
                                        </p:tgtEl>
                                        <p:attrNameLst>
                                          <p:attrName>style.visibility</p:attrName>
                                        </p:attrNameLst>
                                      </p:cBhvr>
                                      <p:to>
                                        <p:strVal val="visible"/>
                                      </p:to>
                                    </p:set>
                                    <p:animEffect transition="in" filter="dissolve">
                                      <p:cBhvr>
                                        <p:cTn id="51" dur="500"/>
                                        <p:tgtEl>
                                          <p:spTgt spid="33826"/>
                                        </p:tgtEl>
                                      </p:cBhvr>
                                    </p:animEffect>
                                  </p:childTnLst>
                                </p:cTn>
                              </p:par>
                            </p:childTnLst>
                          </p:cTn>
                        </p:par>
                        <p:par>
                          <p:cTn id="52" fill="hold">
                            <p:stCondLst>
                              <p:cond delay="6700"/>
                            </p:stCondLst>
                            <p:childTnLst>
                              <p:par>
                                <p:cTn id="53" presetID="2" presetClass="entr" presetSubtype="2" fill="hold" grpId="0" nodeType="afterEffect">
                                  <p:stCondLst>
                                    <p:cond delay="0"/>
                                  </p:stCondLst>
                                  <p:childTnLst>
                                    <p:set>
                                      <p:cBhvr>
                                        <p:cTn id="54" dur="1" fill="hold">
                                          <p:stCondLst>
                                            <p:cond delay="0"/>
                                          </p:stCondLst>
                                        </p:cTn>
                                        <p:tgtEl>
                                          <p:spTgt spid="33827"/>
                                        </p:tgtEl>
                                        <p:attrNameLst>
                                          <p:attrName>style.visibility</p:attrName>
                                        </p:attrNameLst>
                                      </p:cBhvr>
                                      <p:to>
                                        <p:strVal val="visible"/>
                                      </p:to>
                                    </p:set>
                                    <p:anim calcmode="lin" valueType="num">
                                      <p:cBhvr additive="base">
                                        <p:cTn id="55" dur="500" fill="hold"/>
                                        <p:tgtEl>
                                          <p:spTgt spid="33827"/>
                                        </p:tgtEl>
                                        <p:attrNameLst>
                                          <p:attrName>ppt_x</p:attrName>
                                        </p:attrNameLst>
                                      </p:cBhvr>
                                      <p:tavLst>
                                        <p:tav tm="0">
                                          <p:val>
                                            <p:strVal val="1+#ppt_w/2"/>
                                          </p:val>
                                        </p:tav>
                                        <p:tav tm="100000">
                                          <p:val>
                                            <p:strVal val="#ppt_x"/>
                                          </p:val>
                                        </p:tav>
                                      </p:tavLst>
                                    </p:anim>
                                    <p:anim calcmode="lin" valueType="num">
                                      <p:cBhvr additive="base">
                                        <p:cTn id="56" dur="500" fill="hold"/>
                                        <p:tgtEl>
                                          <p:spTgt spid="33827"/>
                                        </p:tgtEl>
                                        <p:attrNameLst>
                                          <p:attrName>ppt_y</p:attrName>
                                        </p:attrNameLst>
                                      </p:cBhvr>
                                      <p:tavLst>
                                        <p:tav tm="0">
                                          <p:val>
                                            <p:strVal val="#ppt_y"/>
                                          </p:val>
                                        </p:tav>
                                        <p:tav tm="100000">
                                          <p:val>
                                            <p:strVal val="#ppt_y"/>
                                          </p:val>
                                        </p:tav>
                                      </p:tavLst>
                                    </p:anim>
                                  </p:childTnLst>
                                </p:cTn>
                              </p:par>
                            </p:childTnLst>
                          </p:cTn>
                        </p:par>
                        <p:par>
                          <p:cTn id="57" fill="hold">
                            <p:stCondLst>
                              <p:cond delay="7200"/>
                            </p:stCondLst>
                            <p:childTnLst>
                              <p:par>
                                <p:cTn id="58" presetID="9" presetClass="entr" presetSubtype="0" fill="hold" nodeType="afterEffect">
                                  <p:stCondLst>
                                    <p:cond delay="100"/>
                                  </p:stCondLst>
                                  <p:childTnLst>
                                    <p:set>
                                      <p:cBhvr>
                                        <p:cTn id="59" dur="1" fill="hold">
                                          <p:stCondLst>
                                            <p:cond delay="0"/>
                                          </p:stCondLst>
                                        </p:cTn>
                                        <p:tgtEl>
                                          <p:spTgt spid="33829"/>
                                        </p:tgtEl>
                                        <p:attrNameLst>
                                          <p:attrName>style.visibility</p:attrName>
                                        </p:attrNameLst>
                                      </p:cBhvr>
                                      <p:to>
                                        <p:strVal val="visible"/>
                                      </p:to>
                                    </p:set>
                                    <p:animEffect transition="in" filter="dissolve">
                                      <p:cBhvr>
                                        <p:cTn id="60" dur="500"/>
                                        <p:tgtEl>
                                          <p:spTgt spid="33829"/>
                                        </p:tgtEl>
                                      </p:cBhvr>
                                    </p:animEffect>
                                  </p:childTnLst>
                                </p:cTn>
                              </p:par>
                            </p:childTnLst>
                          </p:cTn>
                        </p:par>
                        <p:par>
                          <p:cTn id="61" fill="hold">
                            <p:stCondLst>
                              <p:cond delay="7800"/>
                            </p:stCondLst>
                            <p:childTnLst>
                              <p:par>
                                <p:cTn id="62" presetID="2" presetClass="entr" presetSubtype="8" fill="hold" grpId="0" nodeType="afterEffect">
                                  <p:stCondLst>
                                    <p:cond delay="0"/>
                                  </p:stCondLst>
                                  <p:childTnLst>
                                    <p:set>
                                      <p:cBhvr>
                                        <p:cTn id="63" dur="1" fill="hold">
                                          <p:stCondLst>
                                            <p:cond delay="0"/>
                                          </p:stCondLst>
                                        </p:cTn>
                                        <p:tgtEl>
                                          <p:spTgt spid="33830"/>
                                        </p:tgtEl>
                                        <p:attrNameLst>
                                          <p:attrName>style.visibility</p:attrName>
                                        </p:attrNameLst>
                                      </p:cBhvr>
                                      <p:to>
                                        <p:strVal val="visible"/>
                                      </p:to>
                                    </p:set>
                                    <p:anim calcmode="lin" valueType="num">
                                      <p:cBhvr additive="base">
                                        <p:cTn id="64" dur="500" fill="hold"/>
                                        <p:tgtEl>
                                          <p:spTgt spid="33830"/>
                                        </p:tgtEl>
                                        <p:attrNameLst>
                                          <p:attrName>ppt_x</p:attrName>
                                        </p:attrNameLst>
                                      </p:cBhvr>
                                      <p:tavLst>
                                        <p:tav tm="0">
                                          <p:val>
                                            <p:strVal val="0-#ppt_w/2"/>
                                          </p:val>
                                        </p:tav>
                                        <p:tav tm="100000">
                                          <p:val>
                                            <p:strVal val="#ppt_x"/>
                                          </p:val>
                                        </p:tav>
                                      </p:tavLst>
                                    </p:anim>
                                    <p:anim calcmode="lin" valueType="num">
                                      <p:cBhvr additive="base">
                                        <p:cTn id="65" dur="500" fill="hold"/>
                                        <p:tgtEl>
                                          <p:spTgt spid="33830"/>
                                        </p:tgtEl>
                                        <p:attrNameLst>
                                          <p:attrName>ppt_y</p:attrName>
                                        </p:attrNameLst>
                                      </p:cBhvr>
                                      <p:tavLst>
                                        <p:tav tm="0">
                                          <p:val>
                                            <p:strVal val="#ppt_y"/>
                                          </p:val>
                                        </p:tav>
                                        <p:tav tm="100000">
                                          <p:val>
                                            <p:strVal val="#ppt_y"/>
                                          </p:val>
                                        </p:tav>
                                      </p:tavLst>
                                    </p:anim>
                                  </p:childTnLst>
                                </p:cTn>
                              </p:par>
                            </p:childTnLst>
                          </p:cTn>
                        </p:par>
                        <p:par>
                          <p:cTn id="66" fill="hold">
                            <p:stCondLst>
                              <p:cond delay="8300"/>
                            </p:stCondLst>
                            <p:childTnLst>
                              <p:par>
                                <p:cTn id="67" presetID="9" presetClass="entr" presetSubtype="0" fill="hold" nodeType="afterEffect">
                                  <p:stCondLst>
                                    <p:cond delay="100"/>
                                  </p:stCondLst>
                                  <p:childTnLst>
                                    <p:set>
                                      <p:cBhvr>
                                        <p:cTn id="68" dur="1" fill="hold">
                                          <p:stCondLst>
                                            <p:cond delay="0"/>
                                          </p:stCondLst>
                                        </p:cTn>
                                        <p:tgtEl>
                                          <p:spTgt spid="33832"/>
                                        </p:tgtEl>
                                        <p:attrNameLst>
                                          <p:attrName>style.visibility</p:attrName>
                                        </p:attrNameLst>
                                      </p:cBhvr>
                                      <p:to>
                                        <p:strVal val="visible"/>
                                      </p:to>
                                    </p:set>
                                    <p:animEffect transition="in" filter="dissolve">
                                      <p:cBhvr>
                                        <p:cTn id="69" dur="500"/>
                                        <p:tgtEl>
                                          <p:spTgt spid="33832"/>
                                        </p:tgtEl>
                                      </p:cBhvr>
                                    </p:animEffect>
                                  </p:childTnLst>
                                </p:cTn>
                              </p:par>
                            </p:childTnLst>
                          </p:cTn>
                        </p:par>
                        <p:par>
                          <p:cTn id="70" fill="hold">
                            <p:stCondLst>
                              <p:cond delay="8900"/>
                            </p:stCondLst>
                            <p:childTnLst>
                              <p:par>
                                <p:cTn id="71" presetID="2" presetClass="entr" presetSubtype="8" fill="hold" grpId="0" nodeType="afterEffect">
                                  <p:stCondLst>
                                    <p:cond delay="0"/>
                                  </p:stCondLst>
                                  <p:childTnLst>
                                    <p:set>
                                      <p:cBhvr>
                                        <p:cTn id="72" dur="1" fill="hold">
                                          <p:stCondLst>
                                            <p:cond delay="0"/>
                                          </p:stCondLst>
                                        </p:cTn>
                                        <p:tgtEl>
                                          <p:spTgt spid="33833"/>
                                        </p:tgtEl>
                                        <p:attrNameLst>
                                          <p:attrName>style.visibility</p:attrName>
                                        </p:attrNameLst>
                                      </p:cBhvr>
                                      <p:to>
                                        <p:strVal val="visible"/>
                                      </p:to>
                                    </p:set>
                                    <p:anim calcmode="lin" valueType="num">
                                      <p:cBhvr additive="base">
                                        <p:cTn id="73" dur="500" fill="hold"/>
                                        <p:tgtEl>
                                          <p:spTgt spid="33833"/>
                                        </p:tgtEl>
                                        <p:attrNameLst>
                                          <p:attrName>ppt_x</p:attrName>
                                        </p:attrNameLst>
                                      </p:cBhvr>
                                      <p:tavLst>
                                        <p:tav tm="0">
                                          <p:val>
                                            <p:strVal val="0-#ppt_w/2"/>
                                          </p:val>
                                        </p:tav>
                                        <p:tav tm="100000">
                                          <p:val>
                                            <p:strVal val="#ppt_x"/>
                                          </p:val>
                                        </p:tav>
                                      </p:tavLst>
                                    </p:anim>
                                    <p:anim calcmode="lin" valueType="num">
                                      <p:cBhvr additive="base">
                                        <p:cTn id="74" dur="500" fill="hold"/>
                                        <p:tgtEl>
                                          <p:spTgt spid="33833"/>
                                        </p:tgtEl>
                                        <p:attrNameLst>
                                          <p:attrName>ppt_y</p:attrName>
                                        </p:attrNameLst>
                                      </p:cBhvr>
                                      <p:tavLst>
                                        <p:tav tm="0">
                                          <p:val>
                                            <p:strVal val="#ppt_y"/>
                                          </p:val>
                                        </p:tav>
                                        <p:tav tm="100000">
                                          <p:val>
                                            <p:strVal val="#ppt_y"/>
                                          </p:val>
                                        </p:tav>
                                      </p:tavLst>
                                    </p:anim>
                                  </p:childTnLst>
                                </p:cTn>
                              </p:par>
                            </p:childTnLst>
                          </p:cTn>
                        </p:par>
                        <p:par>
                          <p:cTn id="75" fill="hold">
                            <p:stCondLst>
                              <p:cond delay="9400"/>
                            </p:stCondLst>
                            <p:childTnLst>
                              <p:par>
                                <p:cTn id="76" presetID="9" presetClass="entr" presetSubtype="0" fill="hold" nodeType="afterEffect">
                                  <p:stCondLst>
                                    <p:cond delay="100"/>
                                  </p:stCondLst>
                                  <p:childTnLst>
                                    <p:set>
                                      <p:cBhvr>
                                        <p:cTn id="77" dur="1" fill="hold">
                                          <p:stCondLst>
                                            <p:cond delay="0"/>
                                          </p:stCondLst>
                                        </p:cTn>
                                        <p:tgtEl>
                                          <p:spTgt spid="33835"/>
                                        </p:tgtEl>
                                        <p:attrNameLst>
                                          <p:attrName>style.visibility</p:attrName>
                                        </p:attrNameLst>
                                      </p:cBhvr>
                                      <p:to>
                                        <p:strVal val="visible"/>
                                      </p:to>
                                    </p:set>
                                    <p:animEffect transition="in" filter="dissolve">
                                      <p:cBhvr>
                                        <p:cTn id="78" dur="500"/>
                                        <p:tgtEl>
                                          <p:spTgt spid="33835"/>
                                        </p:tgtEl>
                                      </p:cBhvr>
                                    </p:animEffect>
                                  </p:childTnLst>
                                </p:cTn>
                              </p:par>
                            </p:childTnLst>
                          </p:cTn>
                        </p:par>
                        <p:par>
                          <p:cTn id="79" fill="hold">
                            <p:stCondLst>
                              <p:cond delay="10000"/>
                            </p:stCondLst>
                            <p:childTnLst>
                              <p:par>
                                <p:cTn id="80" presetID="2" presetClass="entr" presetSubtype="8" fill="hold" grpId="0" nodeType="afterEffect">
                                  <p:stCondLst>
                                    <p:cond delay="0"/>
                                  </p:stCondLst>
                                  <p:childTnLst>
                                    <p:set>
                                      <p:cBhvr>
                                        <p:cTn id="81" dur="1" fill="hold">
                                          <p:stCondLst>
                                            <p:cond delay="0"/>
                                          </p:stCondLst>
                                        </p:cTn>
                                        <p:tgtEl>
                                          <p:spTgt spid="33836"/>
                                        </p:tgtEl>
                                        <p:attrNameLst>
                                          <p:attrName>style.visibility</p:attrName>
                                        </p:attrNameLst>
                                      </p:cBhvr>
                                      <p:to>
                                        <p:strVal val="visible"/>
                                      </p:to>
                                    </p:set>
                                    <p:anim calcmode="lin" valueType="num">
                                      <p:cBhvr additive="base">
                                        <p:cTn id="82" dur="500" fill="hold"/>
                                        <p:tgtEl>
                                          <p:spTgt spid="33836"/>
                                        </p:tgtEl>
                                        <p:attrNameLst>
                                          <p:attrName>ppt_x</p:attrName>
                                        </p:attrNameLst>
                                      </p:cBhvr>
                                      <p:tavLst>
                                        <p:tav tm="0">
                                          <p:val>
                                            <p:strVal val="0-#ppt_w/2"/>
                                          </p:val>
                                        </p:tav>
                                        <p:tav tm="100000">
                                          <p:val>
                                            <p:strVal val="#ppt_x"/>
                                          </p:val>
                                        </p:tav>
                                      </p:tavLst>
                                    </p:anim>
                                    <p:anim calcmode="lin" valueType="num">
                                      <p:cBhvr additive="base">
                                        <p:cTn id="83" dur="500" fill="hold"/>
                                        <p:tgtEl>
                                          <p:spTgt spid="33836"/>
                                        </p:tgtEl>
                                        <p:attrNameLst>
                                          <p:attrName>ppt_y</p:attrName>
                                        </p:attrNameLst>
                                      </p:cBhvr>
                                      <p:tavLst>
                                        <p:tav tm="0">
                                          <p:val>
                                            <p:strVal val="#ppt_y"/>
                                          </p:val>
                                        </p:tav>
                                        <p:tav tm="100000">
                                          <p:val>
                                            <p:strVal val="#ppt_y"/>
                                          </p:val>
                                        </p:tav>
                                      </p:tavLst>
                                    </p:anim>
                                  </p:childTnLst>
                                </p:cTn>
                              </p:par>
                            </p:childTnLst>
                          </p:cTn>
                        </p:par>
                        <p:par>
                          <p:cTn id="84" fill="hold">
                            <p:stCondLst>
                              <p:cond delay="10500"/>
                            </p:stCondLst>
                            <p:childTnLst>
                              <p:par>
                                <p:cTn id="85" presetID="9" presetClass="entr" presetSubtype="0" fill="hold" nodeType="afterEffect">
                                  <p:stCondLst>
                                    <p:cond delay="100"/>
                                  </p:stCondLst>
                                  <p:childTnLst>
                                    <p:set>
                                      <p:cBhvr>
                                        <p:cTn id="86" dur="1" fill="hold">
                                          <p:stCondLst>
                                            <p:cond delay="0"/>
                                          </p:stCondLst>
                                        </p:cTn>
                                        <p:tgtEl>
                                          <p:spTgt spid="33838"/>
                                        </p:tgtEl>
                                        <p:attrNameLst>
                                          <p:attrName>style.visibility</p:attrName>
                                        </p:attrNameLst>
                                      </p:cBhvr>
                                      <p:to>
                                        <p:strVal val="visible"/>
                                      </p:to>
                                    </p:set>
                                    <p:animEffect transition="in" filter="dissolve">
                                      <p:cBhvr>
                                        <p:cTn id="87" dur="500"/>
                                        <p:tgtEl>
                                          <p:spTgt spid="33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1" grpId="0" autoUpdateAnimBg="0"/>
      <p:bldP spid="33824" grpId="0" autoUpdateAnimBg="0"/>
      <p:bldP spid="33827" grpId="0" autoUpdateAnimBg="0"/>
      <p:bldP spid="33830" grpId="0" autoUpdateAnimBg="0"/>
      <p:bldP spid="33833" grpId="0" autoUpdateAnimBg="0"/>
      <p:bldP spid="33836"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72394" y="1236250"/>
            <a:ext cx="86409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sym typeface="+mn-ea"/>
              </a:rPr>
              <a:t>（一）</a:t>
            </a:r>
            <a:r>
              <a:rPr lang="zh-CN" altLang="en-US" sz="1800" b="1" dirty="0">
                <a:latin typeface="微软雅黑" panose="020B0503020204020204" pitchFamily="34" charset="-122"/>
                <a:ea typeface="微软雅黑" panose="020B0503020204020204" pitchFamily="34" charset="-122"/>
              </a:rPr>
              <a:t>设置了一个并不属于自己的目标</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72394" y="1636360"/>
            <a:ext cx="7783544" cy="2635465"/>
          </a:xfrm>
          <a:prstGeom prst="rect">
            <a:avLst/>
          </a:prstGeom>
          <a:noFill/>
        </p:spPr>
        <p:txBody>
          <a:bodyPr wrap="square">
            <a:spAutoFit/>
          </a:bodyPr>
          <a:lstStyle/>
          <a:p>
            <a:pPr>
              <a:lnSpc>
                <a:spcPct val="150000"/>
              </a:lnSpc>
            </a:pPr>
            <a:r>
              <a:rPr lang="zh-CN" altLang="en-US" sz="1600" dirty="0"/>
              <a:t>如果个体设定的职业目标不能满足自己的需要，不是自己真正感兴趣的，也是不太适合自己的，或是自己不能胜任的，而且与自己的价值观也是有所违背的，那么这个职业目标就不是你的。</a:t>
            </a:r>
            <a:endParaRPr lang="en-US" altLang="zh-CN" sz="1600" dirty="0"/>
          </a:p>
          <a:p>
            <a:pPr>
              <a:lnSpc>
                <a:spcPct val="150000"/>
              </a:lnSpc>
            </a:pPr>
            <a:r>
              <a:rPr lang="zh-CN" altLang="en-US" sz="1600" dirty="0"/>
              <a:t>有些人在做职业决策时，常常是为了取悦他人，如自己的父母、老师或是朋友等，他们让别人来判断什么适合自己，而不是从自己的兴趣、能力、个性以及价值观等方面来设置自己的职业目标。从长远来看，即使一个人实现了这样的职业目标，它所带来的也常常是挫折而不是内心的成长。</a:t>
            </a:r>
            <a:endParaRPr lang="zh-CN" altLang="en-US" sz="1600" dirty="0"/>
          </a:p>
        </p:txBody>
      </p:sp>
      <p:sp>
        <p:nvSpPr>
          <p:cNvPr id="10" name="文本框 9"/>
          <p:cNvSpPr txBox="1"/>
          <p:nvPr/>
        </p:nvSpPr>
        <p:spPr>
          <a:xfrm>
            <a:off x="2063542" y="246476"/>
            <a:ext cx="451444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四、职业生涯目标设定中的误区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椭圆 11"/>
          <p:cNvSpPr/>
          <p:nvPr/>
        </p:nvSpPr>
        <p:spPr>
          <a:xfrm>
            <a:off x="226010" y="1142959"/>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394548" y="1292859"/>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arn(inVertical)">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68913" y="1406097"/>
            <a:ext cx="86409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sym typeface="+mn-ea"/>
              </a:rPr>
              <a:t>（二）</a:t>
            </a:r>
            <a:r>
              <a:rPr lang="zh-CN" altLang="en-US" sz="1800" b="1" dirty="0">
                <a:latin typeface="微软雅黑" panose="020B0503020204020204" pitchFamily="34" charset="-122"/>
                <a:ea typeface="微软雅黑" panose="020B0503020204020204" pitchFamily="34" charset="-122"/>
              </a:rPr>
              <a:t>职业目标与人生的其他目标并不相关</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68913" y="1867762"/>
            <a:ext cx="7604829" cy="2266133"/>
          </a:xfrm>
          <a:prstGeom prst="rect">
            <a:avLst/>
          </a:prstGeom>
          <a:noFill/>
        </p:spPr>
        <p:txBody>
          <a:bodyPr wrap="square">
            <a:spAutoFit/>
          </a:bodyPr>
          <a:lstStyle/>
          <a:p>
            <a:pPr>
              <a:lnSpc>
                <a:spcPct val="150000"/>
              </a:lnSpc>
            </a:pPr>
            <a:r>
              <a:rPr lang="zh-CN" altLang="en-US" sz="1600" b="1" dirty="0"/>
              <a:t>个人在生涯中扮演的角色是多种多样的，各种角色之间相互影响</a:t>
            </a:r>
            <a:r>
              <a:rPr lang="zh-CN" altLang="en-US" sz="1600" dirty="0"/>
              <a:t>，一个角色的成功可能会带来其他角色的成功，一个角色的失败也可能会导致其他角色的失败。同样，个体如果在一个角色中投入太多的时间和精力，也可能会影响到其他角色的质量。因此，职业生涯目标的设定，往往要考虑到它对生活其他方面的影响。</a:t>
            </a:r>
            <a:endParaRPr lang="en-US" altLang="zh-CN" sz="1600" dirty="0"/>
          </a:p>
          <a:p>
            <a:pPr>
              <a:lnSpc>
                <a:spcPct val="150000"/>
              </a:lnSpc>
            </a:pPr>
            <a:r>
              <a:rPr lang="zh-CN" altLang="en-US" sz="1600" dirty="0"/>
              <a:t>大学生要注意职业目标与家庭目标、个人生活和健康目标的相协调和结合，因为家庭的幸福和身体的健康是事业成功的基础与保障。</a:t>
            </a:r>
            <a:endParaRPr lang="zh-CN" altLang="en-US" sz="1600" dirty="0"/>
          </a:p>
        </p:txBody>
      </p:sp>
      <p:sp>
        <p:nvSpPr>
          <p:cNvPr id="10" name="文本框 9"/>
          <p:cNvSpPr txBox="1"/>
          <p:nvPr/>
        </p:nvSpPr>
        <p:spPr>
          <a:xfrm>
            <a:off x="2063542" y="246476"/>
            <a:ext cx="451444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四、职业生涯目标设定中的误区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23181" y="133226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05005" y="1290942"/>
            <a:ext cx="86409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sym typeface="+mn-ea"/>
              </a:rPr>
              <a:t>（三）</a:t>
            </a:r>
            <a:r>
              <a:rPr lang="zh-CN" altLang="en-US" sz="1800" b="1" dirty="0">
                <a:latin typeface="微软雅黑" panose="020B0503020204020204" pitchFamily="34" charset="-122"/>
                <a:ea typeface="微软雅黑" panose="020B0503020204020204" pitchFamily="34" charset="-122"/>
              </a:rPr>
              <a:t>长期目标和短期目标相脱节</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00386" y="1686020"/>
            <a:ext cx="7815396" cy="1527469"/>
          </a:xfrm>
          <a:prstGeom prst="rect">
            <a:avLst/>
          </a:prstGeom>
          <a:noFill/>
        </p:spPr>
        <p:txBody>
          <a:bodyPr wrap="square">
            <a:spAutoFit/>
          </a:bodyPr>
          <a:lstStyle/>
          <a:p>
            <a:pPr>
              <a:lnSpc>
                <a:spcPct val="150000"/>
              </a:lnSpc>
            </a:pPr>
            <a:r>
              <a:rPr lang="zh-CN" altLang="en-US" sz="1600" b="1" dirty="0"/>
              <a:t>要注意长期目标和短期目标的结合，长期目标指明了发展方向，短期目标是实现长期目标的保证，长短结合更有利于职业生涯目标的实现。</a:t>
            </a:r>
            <a:endParaRPr lang="en-US" altLang="zh-CN" sz="1600" b="1" dirty="0"/>
          </a:p>
          <a:p>
            <a:pPr>
              <a:lnSpc>
                <a:spcPct val="150000"/>
              </a:lnSpc>
            </a:pPr>
            <a:r>
              <a:rPr lang="zh-CN" altLang="en-US" sz="1600" dirty="0"/>
              <a:t>如果只有长期目标，那么目标显得太宽泛、欠具体，缺乏行动的动力；同样，如果过分关注具体的目标会导致目光短浅，个体可能会变得只有行动而不会思考。</a:t>
            </a:r>
            <a:endParaRPr lang="zh-CN" altLang="en-US" sz="1600" dirty="0"/>
          </a:p>
        </p:txBody>
      </p:sp>
      <p:sp>
        <p:nvSpPr>
          <p:cNvPr id="10" name="文本框 9"/>
          <p:cNvSpPr txBox="1"/>
          <p:nvPr/>
        </p:nvSpPr>
        <p:spPr>
          <a:xfrm>
            <a:off x="2063542" y="246476"/>
            <a:ext cx="451444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四、职业生涯目标设定中的误区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16275" y="121692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3" name="任意多边形: 形状 12"/>
          <p:cNvSpPr/>
          <p:nvPr/>
        </p:nvSpPr>
        <p:spPr bwMode="auto">
          <a:xfrm>
            <a:off x="488988" y="133535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00386" y="1289215"/>
            <a:ext cx="86409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sym typeface="+mn-ea"/>
              </a:rPr>
              <a:t>（四）</a:t>
            </a:r>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目标实现太容易或太难</a:t>
            </a:r>
            <a:endParaRPr lang="zh-CN" altLang="en-US" sz="1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文本框 8"/>
          <p:cNvSpPr txBox="1"/>
          <p:nvPr/>
        </p:nvSpPr>
        <p:spPr>
          <a:xfrm>
            <a:off x="900386" y="1678906"/>
            <a:ext cx="7704855" cy="3004797"/>
          </a:xfrm>
          <a:prstGeom prst="rect">
            <a:avLst/>
          </a:prstGeom>
          <a:noFill/>
        </p:spPr>
        <p:txBody>
          <a:bodyPr wrap="square">
            <a:spAutoFit/>
          </a:bodyPr>
          <a:lstStyle/>
          <a:p>
            <a:pPr>
              <a:lnSpc>
                <a:spcPct val="150000"/>
              </a:lnSpc>
            </a:pPr>
            <a:r>
              <a:rPr lang="zh-CN" altLang="en-US" sz="1600" b="1" dirty="0"/>
              <a:t>职业生涯目标的设定要有一定的挑战性，只有这样个体才能给自己以激励和动力，实现目标时才能获得应有的成就感。</a:t>
            </a:r>
            <a:endParaRPr lang="en-US" altLang="zh-CN" sz="1600" b="1" dirty="0"/>
          </a:p>
          <a:p>
            <a:pPr>
              <a:lnSpc>
                <a:spcPct val="150000"/>
              </a:lnSpc>
            </a:pPr>
            <a:r>
              <a:rPr lang="zh-CN" altLang="en-US" sz="1600" dirty="0"/>
              <a:t>目标实现太难，会让人因为失败而产生挫败感，对人的积极性产生负强化作用，使人丧失继续努力的勇气；目标实现太容易，则会失去挑战性和激励作用。个体缺乏鼓励和促进，成就感和满足感也会差很多。合理的目标是个体基于自己的能力和周围环境的、既有挑战性又有实现的可能性的目标。</a:t>
            </a:r>
            <a:endParaRPr lang="en-US" altLang="zh-CN" sz="1600" dirty="0"/>
          </a:p>
          <a:p>
            <a:pPr>
              <a:lnSpc>
                <a:spcPct val="150000"/>
              </a:lnSpc>
            </a:pPr>
            <a:r>
              <a:rPr lang="zh-CN" altLang="en-US" sz="1600" dirty="0"/>
              <a:t>因此，合理目标的设定需要个体具有深刻的洞察力和判断能力，个体既要充分分析自己，又要了解环境中的机会和障碍。</a:t>
            </a:r>
            <a:endParaRPr lang="zh-CN" altLang="en-US" sz="1600" dirty="0"/>
          </a:p>
        </p:txBody>
      </p:sp>
      <p:sp>
        <p:nvSpPr>
          <p:cNvPr id="10" name="文本框 9"/>
          <p:cNvSpPr txBox="1"/>
          <p:nvPr/>
        </p:nvSpPr>
        <p:spPr>
          <a:xfrm>
            <a:off x="2063542" y="246476"/>
            <a:ext cx="451444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四、职业生涯目标设定中的误区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00386" y="1233776"/>
            <a:ext cx="86409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sym typeface="+mn-ea"/>
              </a:rPr>
              <a:t>（五）</a:t>
            </a:r>
            <a:r>
              <a:rPr lang="zh-CN" altLang="en-US" sz="1800" b="1" dirty="0">
                <a:latin typeface="微软雅黑" panose="020B0503020204020204" pitchFamily="34" charset="-122"/>
                <a:ea typeface="微软雅黑" panose="020B0503020204020204" pitchFamily="34" charset="-122"/>
              </a:rPr>
              <a:t>职业生涯目标缺乏弹性</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00386" y="1633886"/>
            <a:ext cx="7992889" cy="2635465"/>
          </a:xfrm>
          <a:prstGeom prst="rect">
            <a:avLst/>
          </a:prstGeom>
          <a:noFill/>
        </p:spPr>
        <p:txBody>
          <a:bodyPr wrap="square">
            <a:spAutoFit/>
          </a:bodyPr>
          <a:lstStyle/>
          <a:p>
            <a:pPr>
              <a:lnSpc>
                <a:spcPct val="150000"/>
              </a:lnSpc>
            </a:pPr>
            <a:r>
              <a:rPr lang="zh-CN" altLang="en-US" sz="1600" b="1" dirty="0"/>
              <a:t>职业生涯目标的设定常常要强调灵活性，灵活性的目标对于有效的职业生涯管理必不可少。</a:t>
            </a:r>
            <a:r>
              <a:rPr lang="zh-CN" altLang="en-US" sz="1600" dirty="0"/>
              <a:t>由于工作环境和人的能力状态都不可避免地会随各项事务的变化而变化，当过去适合自己的职业生涯目标随着时间和环境的变化不再适合自己时，工作和职业生涯的目标就要随之进行灵活的调整和改变，甚至完全放弃。</a:t>
            </a:r>
            <a:endParaRPr lang="en-US" altLang="zh-CN" sz="1600" dirty="0"/>
          </a:p>
          <a:p>
            <a:pPr>
              <a:lnSpc>
                <a:spcPct val="150000"/>
              </a:lnSpc>
            </a:pPr>
            <a:r>
              <a:rPr lang="zh-CN" altLang="en-US" sz="1600" dirty="0"/>
              <a:t>个体进行职业生涯规划要把握变与不变的尺度，不能走极端。职业生涯目标的改变应在原有目标的基础上，结合新的形势进行适当调整，只有当职业生涯目标与现实情况存在严重的冲突时才考虑废除原有目标，确立新目标。</a:t>
            </a:r>
            <a:endParaRPr lang="zh-CN" altLang="en-US" sz="1600" dirty="0"/>
          </a:p>
        </p:txBody>
      </p:sp>
      <p:sp>
        <p:nvSpPr>
          <p:cNvPr id="10" name="文本框 9"/>
          <p:cNvSpPr txBox="1"/>
          <p:nvPr/>
        </p:nvSpPr>
        <p:spPr>
          <a:xfrm>
            <a:off x="2063542" y="246476"/>
            <a:ext cx="451444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四、职业生涯目标设定中的误区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椭圆 11"/>
          <p:cNvSpPr/>
          <p:nvPr/>
        </p:nvSpPr>
        <p:spPr>
          <a:xfrm>
            <a:off x="226010" y="1142959"/>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394548" y="1292859"/>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36180" y="1406097"/>
            <a:ext cx="86409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（六）缺乏核心目标</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29229" y="1818540"/>
            <a:ext cx="7839158" cy="2266133"/>
          </a:xfrm>
          <a:prstGeom prst="rect">
            <a:avLst/>
          </a:prstGeom>
          <a:noFill/>
        </p:spPr>
        <p:txBody>
          <a:bodyPr wrap="square">
            <a:spAutoFit/>
          </a:bodyPr>
          <a:lstStyle/>
          <a:p>
            <a:pPr>
              <a:lnSpc>
                <a:spcPct val="150000"/>
              </a:lnSpc>
            </a:pPr>
            <a:r>
              <a:rPr lang="zh-CN" altLang="en-US" sz="1600" dirty="0"/>
              <a:t>所谓</a:t>
            </a:r>
            <a:r>
              <a:rPr lang="zh-CN" altLang="en-US" sz="1600" b="1" dirty="0"/>
              <a:t>核心目标，就是在一段时间内行动围绕的中心。</a:t>
            </a:r>
            <a:r>
              <a:rPr lang="zh-CN" altLang="en-US" sz="1600" dirty="0"/>
              <a:t>在一段时间内，我们的行动要有一个核心目标，否则纵使有明确、现实、合理的目标也未必能成功。如果有多个目标，我们可以对每个目标进行评估，确定一到两个最重要的、最有价值的、对事业发展最有推动力的目标作为核心目标。</a:t>
            </a:r>
            <a:endParaRPr lang="en-US" altLang="zh-CN" sz="1600" dirty="0"/>
          </a:p>
          <a:p>
            <a:pPr>
              <a:lnSpc>
                <a:spcPct val="150000"/>
              </a:lnSpc>
            </a:pPr>
            <a:r>
              <a:rPr lang="zh-CN" altLang="en-US" sz="1600" dirty="0"/>
              <a:t>职业生涯目标是职业生涯规划的核心，因此，大学生在职业生涯目标制订的过程中，一定要尽量注意避免以上误区，提高职业生涯规划的有效性。</a:t>
            </a:r>
            <a:endParaRPr lang="zh-CN" altLang="en-US" sz="1600" dirty="0"/>
          </a:p>
        </p:txBody>
      </p:sp>
      <p:sp>
        <p:nvSpPr>
          <p:cNvPr id="10" name="文本框 9"/>
          <p:cNvSpPr txBox="1"/>
          <p:nvPr/>
        </p:nvSpPr>
        <p:spPr>
          <a:xfrm>
            <a:off x="2063542" y="246476"/>
            <a:ext cx="451444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四、职业生涯目标设定中的误区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23181" y="133226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63722" y="772344"/>
            <a:ext cx="8310600" cy="3538220"/>
          </a:xfrm>
          <a:prstGeom prst="rect">
            <a:avLst/>
          </a:prstGeom>
          <a:noFill/>
        </p:spPr>
        <p:txBody>
          <a:bodyPr wrap="square">
            <a:spAutoFit/>
          </a:bodyPr>
          <a:lstStyle/>
          <a:p>
            <a:pPr algn="ctr"/>
            <a:r>
              <a:rPr lang="zh-CN" altLang="en-US" sz="1400" dirty="0"/>
              <a:t>   </a:t>
            </a:r>
            <a:r>
              <a:rPr lang="zh-CN" altLang="en-US" sz="1400" b="1" dirty="0">
                <a:latin typeface="微软雅黑" panose="020B0503020204020204" pitchFamily="34" charset="-122"/>
                <a:ea typeface="微软雅黑" panose="020B0503020204020204" pitchFamily="34" charset="-122"/>
                <a:sym typeface="+mn-ea"/>
              </a:rPr>
              <a:t>确定职业生涯目标与实现职业生涯目标</a:t>
            </a:r>
            <a:endParaRPr lang="zh-CN" altLang="en-US" sz="1400" b="1" dirty="0">
              <a:latin typeface="微软雅黑" panose="020B0503020204020204" pitchFamily="34" charset="-122"/>
              <a:ea typeface="微软雅黑" panose="020B0503020204020204" pitchFamily="34" charset="-122"/>
              <a:sym typeface="+mn-ea"/>
            </a:endParaRPr>
          </a:p>
          <a:p>
            <a:r>
              <a:rPr lang="en-US" altLang="zh-CN" sz="1400" dirty="0"/>
              <a:t>        </a:t>
            </a:r>
            <a:r>
              <a:rPr lang="zh-CN" altLang="en-US" sz="1400" dirty="0"/>
              <a:t>一个很有成就的经理人在给大学生做毕业辅导讲座时说：“经常有人说，要设定自己的职业生涯目标。仔细回顾自己的经历，我领悟到一个道理，最重要的不是设定的职业生涯目标是否正确，而是有没有去设定职业生涯目标，并且有没有为之努力。”</a:t>
            </a:r>
            <a:endParaRPr lang="en-US" altLang="zh-CN" sz="1400" dirty="0"/>
          </a:p>
          <a:p>
            <a:r>
              <a:rPr lang="en-US" altLang="zh-CN" sz="1400" dirty="0"/>
              <a:t>        </a:t>
            </a:r>
            <a:r>
              <a:rPr lang="zh-CN" altLang="en-US" sz="1400" dirty="0"/>
              <a:t>并不是每个人都对自己的天赋和特长了如指掌，很多人可能在经历了很多事情和尝试之后，才真正明白自己到底擅长什么。你有可能永远无法设定一个“正确”的职业生涯目标。所以，对进行职业生涯规划的人来说，如果设定了一个职业生涯目标，不管这个目标将来是否会更改，也不管它是不是“正确”，只要为之努力，就没有浪费时间，肯定会有所收获。因为不管是什么样的职业生涯目标，对能力的要求有很大一部分是相同的，如管理能力、沟通能力、判断能力、影响能力、创新能力、执行力、正面思考问题的能力等。即使你最终并不能达到预期的职业生涯目标，但你具有了胜任很多其他工作的能力，很容易转换到另一个职业中继续发展。虽然这并不是你预先设定的职业生涯目标，但你很可能非常容易地胜任此工作。这也是很多人升到管理岗位后，可以比较容易地转向其他岗位，并迅速上手的原因。</a:t>
            </a:r>
            <a:endParaRPr lang="en-US" altLang="zh-CN" sz="1400" dirty="0"/>
          </a:p>
          <a:p>
            <a:r>
              <a:rPr lang="en-US" altLang="zh-CN" sz="1400" dirty="0"/>
              <a:t>     </a:t>
            </a:r>
            <a:r>
              <a:rPr lang="zh-CN" altLang="en-US" sz="1400" dirty="0"/>
              <a:t>所以，我们与其花费很多时间和精力去设定并追求一个所谓的“正确”的职业生涯目标，不如根据目前对自己天赋和特长及可能机会的了解，迅速设定一个适合自己的职业生涯目标，为之努力奋斗。对于刚刚步入社会的大学毕业生来说，要随着对自己的天赋、才能和特长的日益深入了解，结合实际，合理调整职业生涯目标，从而拥有辉煌的职业生涯。</a:t>
            </a:r>
            <a:endParaRPr lang="zh-CN" altLang="en-US" sz="1400" dirty="0">
              <a:latin typeface="楷体" panose="02010609060101010101" pitchFamily="2" charset="-122"/>
              <a:ea typeface="楷体" panose="02010609060101010101" pitchFamily="2" charset="-122"/>
            </a:endParaRPr>
          </a:p>
        </p:txBody>
      </p:sp>
      <p:sp>
        <p:nvSpPr>
          <p:cNvPr id="11"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12" name="文本框 11"/>
          <p:cNvSpPr txBox="1"/>
          <p:nvPr/>
        </p:nvSpPr>
        <p:spPr>
          <a:xfrm>
            <a:off x="543740" y="76657"/>
            <a:ext cx="6912768" cy="398780"/>
          </a:xfrm>
          <a:prstGeom prst="rect">
            <a:avLst/>
          </a:prstGeom>
          <a:noFill/>
        </p:spPr>
        <p:txBody>
          <a:bodyPr wrap="square" rtlCol="0">
            <a:spAutoFit/>
          </a:bodyPr>
          <a:lstStyle/>
          <a:p>
            <a:r>
              <a:rPr lang="zh-CN" altLang="en-US" sz="2000" b="1" dirty="0">
                <a:solidFill>
                  <a:srgbClr val="00B050"/>
                </a:solidFill>
                <a:latin typeface="微软雅黑" panose="020B0503020204020204" pitchFamily="34" charset="-122"/>
                <a:ea typeface="微软雅黑" panose="020B0503020204020204" pitchFamily="34" charset="-122"/>
              </a:rPr>
              <a:t>拓展阅读</a:t>
            </a:r>
            <a:endParaRPr lang="zh-CN" altLang="en-US" sz="2000" b="1" dirty="0">
              <a:solidFill>
                <a:srgbClr val="00B050"/>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00386" y="1521278"/>
            <a:ext cx="2945841" cy="2445385"/>
          </a:xfrm>
          <a:prstGeom prst="rect">
            <a:avLst/>
          </a:prstGeom>
          <a:noFill/>
        </p:spPr>
        <p:txBody>
          <a:bodyPr wrap="square">
            <a:spAutoFit/>
          </a:bodyPr>
          <a:lstStyle/>
          <a:p>
            <a:r>
              <a:rPr lang="zh-CN" altLang="en-US" sz="1800" b="1" dirty="0">
                <a:solidFill>
                  <a:schemeClr val="accent1"/>
                </a:solidFill>
                <a:latin typeface="微软雅黑" panose="020B0503020204020204" pitchFamily="34" charset="-122"/>
                <a:ea typeface="微软雅黑" panose="020B0503020204020204" pitchFamily="34" charset="-122"/>
              </a:rPr>
              <a:t>（一）职业发展路径的类型</a:t>
            </a:r>
            <a:endParaRPr lang="zh-CN" altLang="en-US" sz="1800" b="1" dirty="0">
              <a:solidFill>
                <a:schemeClr val="accent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Ø"/>
            </a:pPr>
            <a:r>
              <a:rPr lang="zh-CN" altLang="en-US" dirty="0"/>
              <a:t>学术路径</a:t>
            </a:r>
            <a:endParaRPr lang="en-US" altLang="zh-CN" b="1" dirty="0"/>
          </a:p>
          <a:p>
            <a:pPr marL="285750" indent="-285750">
              <a:lnSpc>
                <a:spcPct val="150000"/>
              </a:lnSpc>
              <a:buFont typeface="Wingdings" panose="05000000000000000000" pitchFamily="2" charset="2"/>
              <a:buChar char="Ø"/>
            </a:pPr>
            <a:r>
              <a:rPr lang="zh-CN" altLang="en-US" dirty="0"/>
              <a:t>行政路径</a:t>
            </a:r>
            <a:endParaRPr lang="en-US" altLang="zh-CN" dirty="0"/>
          </a:p>
          <a:p>
            <a:pPr marL="285750" indent="-285750">
              <a:lnSpc>
                <a:spcPct val="150000"/>
              </a:lnSpc>
              <a:buFont typeface="Wingdings" panose="05000000000000000000" pitchFamily="2" charset="2"/>
              <a:buChar char="Ø"/>
            </a:pPr>
            <a:r>
              <a:rPr lang="zh-CN" altLang="en-US" dirty="0"/>
              <a:t>技术路径</a:t>
            </a:r>
            <a:endParaRPr lang="en-US" altLang="zh-CN" dirty="0"/>
          </a:p>
          <a:p>
            <a:pPr marL="285750" indent="-285750">
              <a:lnSpc>
                <a:spcPct val="150000"/>
              </a:lnSpc>
              <a:buFont typeface="Wingdings" panose="05000000000000000000" pitchFamily="2" charset="2"/>
              <a:buChar char="Ø"/>
            </a:pPr>
            <a:r>
              <a:rPr lang="zh-CN" altLang="en-US" dirty="0"/>
              <a:t>管理路径</a:t>
            </a:r>
            <a:endParaRPr lang="en-US" altLang="zh-CN" dirty="0"/>
          </a:p>
          <a:p>
            <a:pPr marL="285750" indent="-285750">
              <a:lnSpc>
                <a:spcPct val="150000"/>
              </a:lnSpc>
              <a:buFont typeface="Wingdings" panose="05000000000000000000" pitchFamily="2" charset="2"/>
              <a:buChar char="Ø"/>
            </a:pPr>
            <a:r>
              <a:rPr lang="zh-CN" altLang="en-US" dirty="0"/>
              <a:t>创业路径</a:t>
            </a:r>
            <a:endParaRPr lang="en-US" altLang="zh-CN" dirty="0"/>
          </a:p>
        </p:txBody>
      </p:sp>
      <p:sp>
        <p:nvSpPr>
          <p:cNvPr id="9" name="文本框 8"/>
          <p:cNvSpPr txBox="1"/>
          <p:nvPr/>
        </p:nvSpPr>
        <p:spPr>
          <a:xfrm>
            <a:off x="2959101" y="286353"/>
            <a:ext cx="272333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五、职业发展路径</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cxnSp>
        <p:nvCxnSpPr>
          <p:cNvPr id="11" name="直接连接符 10"/>
          <p:cNvCxnSpPr/>
          <p:nvPr/>
        </p:nvCxnSpPr>
        <p:spPr>
          <a:xfrm flipV="1">
            <a:off x="4320766" y="1484258"/>
            <a:ext cx="6487" cy="22670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076825" y="1504950"/>
            <a:ext cx="3553460" cy="783590"/>
          </a:xfrm>
          <a:prstGeom prst="rect">
            <a:avLst/>
          </a:prstGeom>
          <a:noFill/>
        </p:spPr>
        <p:txBody>
          <a:bodyPr wrap="square">
            <a:spAutoFit/>
          </a:bodyPr>
          <a:lstStyle/>
          <a:p>
            <a:r>
              <a:rPr lang="zh-CN" altLang="en-US" sz="1800" b="1" dirty="0">
                <a:solidFill>
                  <a:schemeClr val="accent2"/>
                </a:solidFill>
                <a:latin typeface="微软雅黑" panose="020B0503020204020204" pitchFamily="34" charset="-122"/>
                <a:ea typeface="微软雅黑" panose="020B0503020204020204" pitchFamily="34" charset="-122"/>
              </a:rPr>
              <a:t>（二）大学生典型职业发展路径</a:t>
            </a:r>
            <a:endParaRPr lang="zh-CN" altLang="en-US" sz="1800" b="1" dirty="0">
              <a:solidFill>
                <a:schemeClr val="accent2"/>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Ø"/>
            </a:pPr>
            <a:r>
              <a:rPr lang="en-US" altLang="zh-CN" dirty="0"/>
              <a:t>V</a:t>
            </a:r>
            <a:r>
              <a:rPr lang="zh-CN" altLang="en-US" dirty="0"/>
              <a:t>形图</a:t>
            </a:r>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2500923"/>
            <a:ext cx="8352928" cy="1896801"/>
          </a:xfrm>
          <a:prstGeom prst="rect">
            <a:avLst/>
          </a:prstGeom>
          <a:noFill/>
        </p:spPr>
        <p:txBody>
          <a:bodyPr wrap="square">
            <a:spAutoFit/>
          </a:bodyPr>
          <a:lstStyle/>
          <a:p>
            <a:pPr>
              <a:lnSpc>
                <a:spcPct val="150000"/>
              </a:lnSpc>
            </a:pPr>
            <a:r>
              <a:rPr lang="zh-CN" altLang="en-US" sz="1600" dirty="0"/>
              <a:t>学术路线：如助教</a:t>
            </a:r>
            <a:r>
              <a:rPr lang="en-US" altLang="zh-CN" sz="1600" dirty="0"/>
              <a:t>—</a:t>
            </a:r>
            <a:r>
              <a:rPr lang="zh-CN" altLang="en-US" sz="1600" dirty="0"/>
              <a:t>讲师</a:t>
            </a:r>
            <a:r>
              <a:rPr lang="en-US" altLang="zh-CN" sz="1600" dirty="0"/>
              <a:t>—</a:t>
            </a:r>
            <a:r>
              <a:rPr lang="zh-CN" altLang="en-US" sz="1600" dirty="0"/>
              <a:t>副教授</a:t>
            </a:r>
            <a:r>
              <a:rPr lang="en-US" altLang="zh-CN" sz="1600" dirty="0"/>
              <a:t>—</a:t>
            </a:r>
            <a:r>
              <a:rPr lang="zh-CN" altLang="en-US" sz="1600" dirty="0"/>
              <a:t>教授；</a:t>
            </a:r>
            <a:endParaRPr lang="en-US" altLang="zh-CN" sz="1600" dirty="0"/>
          </a:p>
          <a:p>
            <a:pPr>
              <a:lnSpc>
                <a:spcPct val="150000"/>
              </a:lnSpc>
            </a:pPr>
            <a:r>
              <a:rPr lang="zh-CN" altLang="en-US" sz="1600" dirty="0"/>
              <a:t>行政路线：如科员</a:t>
            </a:r>
            <a:r>
              <a:rPr lang="en-US" altLang="zh-CN" sz="1600" dirty="0"/>
              <a:t>—</a:t>
            </a:r>
            <a:r>
              <a:rPr lang="zh-CN" altLang="en-US" sz="1600" dirty="0"/>
              <a:t>副科</a:t>
            </a:r>
            <a:r>
              <a:rPr lang="en-US" altLang="zh-CN" sz="1600" dirty="0"/>
              <a:t>—</a:t>
            </a:r>
            <a:r>
              <a:rPr lang="zh-CN" altLang="en-US" sz="1600" dirty="0"/>
              <a:t>正科</a:t>
            </a:r>
            <a:r>
              <a:rPr lang="en-US" altLang="zh-CN" sz="1600" dirty="0"/>
              <a:t>—</a:t>
            </a:r>
            <a:r>
              <a:rPr lang="zh-CN" altLang="en-US" sz="1600" dirty="0"/>
              <a:t>副处</a:t>
            </a:r>
            <a:r>
              <a:rPr lang="en-US" altLang="zh-CN" sz="1600" dirty="0"/>
              <a:t>—</a:t>
            </a:r>
            <a:r>
              <a:rPr lang="zh-CN" altLang="en-US" sz="1600" dirty="0"/>
              <a:t>正处；</a:t>
            </a:r>
            <a:endParaRPr lang="en-US" altLang="zh-CN" sz="1600" dirty="0"/>
          </a:p>
          <a:p>
            <a:pPr>
              <a:lnSpc>
                <a:spcPct val="150000"/>
              </a:lnSpc>
            </a:pPr>
            <a:r>
              <a:rPr lang="zh-CN" altLang="en-US" sz="1600" dirty="0"/>
              <a:t>技术路线：如助理工程师</a:t>
            </a:r>
            <a:r>
              <a:rPr lang="en-US" altLang="zh-CN" sz="1600" dirty="0"/>
              <a:t>—</a:t>
            </a:r>
            <a:r>
              <a:rPr lang="zh-CN" altLang="en-US" sz="1600" dirty="0"/>
              <a:t>工程师</a:t>
            </a:r>
            <a:r>
              <a:rPr lang="en-US" altLang="zh-CN" sz="1600" dirty="0"/>
              <a:t>—</a:t>
            </a:r>
            <a:r>
              <a:rPr lang="zh-CN" altLang="en-US" sz="1600" dirty="0"/>
              <a:t>高级工程师；</a:t>
            </a:r>
            <a:endParaRPr lang="en-US" altLang="zh-CN" sz="1600" dirty="0"/>
          </a:p>
          <a:p>
            <a:pPr>
              <a:lnSpc>
                <a:spcPct val="150000"/>
              </a:lnSpc>
            </a:pPr>
            <a:r>
              <a:rPr lang="zh-CN" altLang="en-US" sz="1600" dirty="0"/>
              <a:t>管理路线：如助理</a:t>
            </a:r>
            <a:r>
              <a:rPr lang="en-US" altLang="zh-CN" sz="1600" dirty="0"/>
              <a:t>—</a:t>
            </a:r>
            <a:r>
              <a:rPr lang="zh-CN" altLang="en-US" sz="1600" dirty="0"/>
              <a:t>主管</a:t>
            </a:r>
            <a:r>
              <a:rPr lang="en-US" altLang="zh-CN" sz="1600" dirty="0"/>
              <a:t>—</a:t>
            </a:r>
            <a:r>
              <a:rPr lang="zh-CN" altLang="en-US" sz="1600" dirty="0"/>
              <a:t>经理</a:t>
            </a:r>
            <a:r>
              <a:rPr lang="en-US" altLang="zh-CN" sz="1600" dirty="0"/>
              <a:t>—</a:t>
            </a:r>
            <a:r>
              <a:rPr lang="zh-CN" altLang="en-US" sz="1600" dirty="0"/>
              <a:t>总监</a:t>
            </a:r>
            <a:r>
              <a:rPr lang="en-US" altLang="zh-CN" sz="1600" dirty="0"/>
              <a:t>—</a:t>
            </a:r>
            <a:r>
              <a:rPr lang="zh-CN" altLang="en-US" sz="1600" dirty="0"/>
              <a:t>副总经理</a:t>
            </a:r>
            <a:r>
              <a:rPr lang="en-US" altLang="zh-CN" sz="1600" dirty="0"/>
              <a:t>—</a:t>
            </a:r>
            <a:r>
              <a:rPr lang="zh-CN" altLang="en-US" sz="1600" dirty="0"/>
              <a:t>总经理等；</a:t>
            </a:r>
            <a:endParaRPr lang="en-US" altLang="zh-CN" sz="1600" dirty="0"/>
          </a:p>
          <a:p>
            <a:pPr>
              <a:lnSpc>
                <a:spcPct val="150000"/>
              </a:lnSpc>
            </a:pPr>
            <a:r>
              <a:rPr lang="zh-CN" altLang="en-US" sz="1600" dirty="0"/>
              <a:t>创业路线：如打工</a:t>
            </a:r>
            <a:r>
              <a:rPr lang="en-US" altLang="zh-CN" sz="1600" dirty="0"/>
              <a:t>—</a:t>
            </a:r>
            <a:r>
              <a:rPr lang="zh-CN" altLang="en-US" sz="1600" dirty="0"/>
              <a:t>学习</a:t>
            </a:r>
            <a:r>
              <a:rPr lang="en-US" altLang="zh-CN" sz="1600" dirty="0"/>
              <a:t>—</a:t>
            </a:r>
            <a:r>
              <a:rPr lang="zh-CN" altLang="en-US" sz="1600" dirty="0"/>
              <a:t>创业</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683955" y="941656"/>
            <a:ext cx="3528391"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（一）职业发展路径的类型</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504342" y="1310246"/>
            <a:ext cx="8136904" cy="788806"/>
          </a:xfrm>
          <a:prstGeom prst="rect">
            <a:avLst/>
          </a:prstGeom>
          <a:noFill/>
        </p:spPr>
        <p:txBody>
          <a:bodyPr wrap="square">
            <a:spAutoFit/>
          </a:bodyPr>
          <a:lstStyle/>
          <a:p>
            <a:pPr>
              <a:lnSpc>
                <a:spcPct val="150000"/>
              </a:lnSpc>
            </a:pPr>
            <a:r>
              <a:rPr lang="zh-CN" altLang="en-US" sz="1600" u="sng" dirty="0"/>
              <a:t>  职业发展路径一般分为以下五种类型：</a:t>
            </a:r>
            <a:r>
              <a:rPr lang="zh-CN" altLang="en-US" sz="1600" b="1" u="sng" dirty="0"/>
              <a:t>学术路径、行政路径、技术路径、管理路径和创业路径</a:t>
            </a:r>
            <a:r>
              <a:rPr lang="zh-CN" altLang="en-US" sz="1600" u="sng" dirty="0"/>
              <a:t>。不同的路径适合不同类型的人的不同选择，也会影响职业目标的分解。</a:t>
            </a:r>
            <a:endParaRPr lang="en-US" altLang="zh-CN" sz="1600" u="sng" dirty="0"/>
          </a:p>
        </p:txBody>
      </p:sp>
      <p:sp>
        <p:nvSpPr>
          <p:cNvPr id="2" name="文本框 1"/>
          <p:cNvSpPr txBox="1"/>
          <p:nvPr/>
        </p:nvSpPr>
        <p:spPr>
          <a:xfrm>
            <a:off x="2959101" y="286353"/>
            <a:ext cx="272333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五、职业发展路径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7" name="PA-A000320150714E26PPSH-4285"/>
          <p:cNvSpPr/>
          <p:nvPr>
            <p:custDataLst>
              <p:tags r:id="rId1"/>
            </p:custDataLst>
          </p:nvPr>
        </p:nvSpPr>
        <p:spPr bwMode="auto">
          <a:xfrm>
            <a:off x="180311" y="10522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 name="文本框 1"/>
          <p:cNvSpPr txBox="1"/>
          <p:nvPr/>
        </p:nvSpPr>
        <p:spPr>
          <a:xfrm>
            <a:off x="539750" y="1420495"/>
            <a:ext cx="8168640" cy="2553335"/>
          </a:xfrm>
          <a:prstGeom prst="rect">
            <a:avLst/>
          </a:prstGeom>
        </p:spPr>
        <p:txBody>
          <a:bodyPr wrap="square">
            <a:spAutoFit/>
          </a:bodyPr>
          <a:p>
            <a:r>
              <a:rPr lang="zh-CN" altLang="en-US" sz="1600" b="1">
                <a:solidFill>
                  <a:srgbClr val="00AEEF"/>
                </a:solidFill>
                <a:latin typeface="微软雅黑" panose="020B0503020204020204" pitchFamily="34" charset="-122"/>
                <a:ea typeface="微软雅黑" panose="020B0503020204020204" pitchFamily="34" charset="-122"/>
                <a:cs typeface="微软雅黑" panose="020B0503020204020204" pitchFamily="34" charset="-122"/>
              </a:rPr>
              <a:t>问题讨论： </a:t>
            </a:r>
            <a:endParaRPr lang="zh-CN" altLang="en-US" sz="1600" b="1">
              <a:solidFill>
                <a:srgbClr val="00AEEF"/>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1600">
              <a:solidFill>
                <a:srgbClr val="231F20"/>
              </a:solidFill>
              <a:latin typeface="方正楷体_GBK" panose="02000000000000000000" charset="-122"/>
              <a:ea typeface="方正楷体_GBK" panose="02000000000000000000" charset="-122"/>
            </a:endParaRPr>
          </a:p>
          <a:p>
            <a:r>
              <a:rPr lang="zh-CN" altLang="en-US" sz="1600">
                <a:solidFill>
                  <a:srgbClr val="231F20"/>
                </a:solidFill>
                <a:latin typeface="方正楷体_GBK" panose="02000000000000000000" charset="-122"/>
                <a:ea typeface="方正楷体_GBK" panose="02000000000000000000" charset="-122"/>
              </a:rPr>
              <a:t>（</a:t>
            </a:r>
            <a:r>
              <a:rPr lang="en-US" altLang="zh-CN" sz="1600">
                <a:solidFill>
                  <a:srgbClr val="231F20"/>
                </a:solidFill>
                <a:latin typeface="方正楷体_GBK" panose="02000000000000000000" charset="-122"/>
                <a:ea typeface="方正楷体_GBK" panose="02000000000000000000" charset="-122"/>
              </a:rPr>
              <a:t>1</a:t>
            </a:r>
            <a:r>
              <a:rPr lang="zh-CN" altLang="en-US" sz="1600">
                <a:solidFill>
                  <a:srgbClr val="231F20"/>
                </a:solidFill>
                <a:latin typeface="方正楷体_GBK" panose="02000000000000000000" charset="-122"/>
                <a:ea typeface="方正楷体_GBK" panose="02000000000000000000" charset="-122"/>
              </a:rPr>
              <a:t>）职业规划的价值与意义是什么？</a:t>
            </a:r>
            <a:endParaRPr lang="zh-CN" altLang="en-US" sz="1600">
              <a:solidFill>
                <a:srgbClr val="231F20"/>
              </a:solidFill>
              <a:latin typeface="方正楷体_GBK" panose="02000000000000000000" charset="-122"/>
              <a:ea typeface="方正楷体_GBK" panose="02000000000000000000" charset="-122"/>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r>
              <a:rPr lang="zh-CN" altLang="en-US" sz="1600">
                <a:solidFill>
                  <a:srgbClr val="231F20"/>
                </a:solidFill>
                <a:latin typeface="方正楷体_GBK" panose="02000000000000000000" charset="-122"/>
                <a:ea typeface="方正楷体_GBK" panose="02000000000000000000" charset="-122"/>
              </a:rPr>
              <a:t> </a:t>
            </a:r>
            <a:endParaRPr lang="zh-CN" altLang="en-US" sz="1600">
              <a:solidFill>
                <a:srgbClr val="231F20"/>
              </a:solidFill>
              <a:latin typeface="方正楷体_GBK" panose="02000000000000000000" charset="-122"/>
              <a:ea typeface="方正楷体_GBK" panose="02000000000000000000" charset="-122"/>
            </a:endParaRPr>
          </a:p>
          <a:p>
            <a:r>
              <a:rPr lang="zh-CN" altLang="en-US" sz="1600">
                <a:solidFill>
                  <a:srgbClr val="231F20"/>
                </a:solidFill>
                <a:latin typeface="方正楷体_GBK" panose="02000000000000000000" charset="-122"/>
                <a:ea typeface="方正楷体_GBK" panose="02000000000000000000" charset="-122"/>
              </a:rPr>
              <a:t>（</a:t>
            </a:r>
            <a:r>
              <a:rPr lang="en-US" altLang="zh-CN" sz="1600">
                <a:solidFill>
                  <a:srgbClr val="231F20"/>
                </a:solidFill>
                <a:latin typeface="方正楷体_GBK" panose="02000000000000000000" charset="-122"/>
                <a:ea typeface="方正楷体_GBK" panose="02000000000000000000" charset="-122"/>
              </a:rPr>
              <a:t>2</a:t>
            </a:r>
            <a:r>
              <a:rPr lang="zh-CN" altLang="en-US" sz="1600">
                <a:solidFill>
                  <a:srgbClr val="231F20"/>
                </a:solidFill>
                <a:latin typeface="方正楷体_GBK" panose="02000000000000000000" charset="-122"/>
                <a:ea typeface="方正楷体_GBK" panose="02000000000000000000" charset="-122"/>
              </a:rPr>
              <a:t>）职业规划须避免哪些认知误区？</a:t>
            </a:r>
            <a:endParaRPr lang="zh-CN" altLang="en-US" sz="1600">
              <a:solidFill>
                <a:srgbClr val="231F20"/>
              </a:solidFill>
              <a:latin typeface="方正楷体_GBK" panose="02000000000000000000" charset="-122"/>
              <a:ea typeface="方正楷体_GBK" panose="02000000000000000000" charset="-122"/>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endParaRPr lang="zh-CN" altLang="en-US" sz="1600">
              <a:solidFill>
                <a:srgbClr val="231F20"/>
              </a:solidFill>
              <a:latin typeface="方正楷体_GBK" panose="02000000000000000000" charset="-122"/>
              <a:ea typeface="方正楷体_GBK" panose="020000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988368"/>
            <a:ext cx="8492146" cy="1877437"/>
          </a:xfrm>
          <a:prstGeom prst="rect">
            <a:avLst/>
          </a:prstGeom>
          <a:noFill/>
        </p:spPr>
        <p:txBody>
          <a:bodyPr wrap="square">
            <a:spAutoFit/>
          </a:bodyPr>
          <a:lstStyle/>
          <a:p>
            <a:r>
              <a:rPr lang="zh-CN" altLang="en-US" sz="1600" dirty="0"/>
              <a:t>    对于大学生而言，典型的职业发展路径图是一个</a:t>
            </a:r>
            <a:r>
              <a:rPr lang="en-US" altLang="zh-CN" sz="1600" dirty="0"/>
              <a:t>V</a:t>
            </a:r>
            <a:r>
              <a:rPr lang="zh-CN" altLang="en-US" sz="1600" dirty="0"/>
              <a:t>形图，如图所示。</a:t>
            </a:r>
            <a:endParaRPr lang="en-US" altLang="zh-CN" sz="1600" dirty="0"/>
          </a:p>
          <a:p>
            <a:r>
              <a:rPr lang="zh-CN" altLang="en-US" sz="1600" dirty="0"/>
              <a:t>    以一名</a:t>
            </a:r>
            <a:r>
              <a:rPr lang="en-US" altLang="zh-CN" sz="1600" dirty="0"/>
              <a:t>24</a:t>
            </a:r>
            <a:r>
              <a:rPr lang="zh-CN" altLang="en-US" sz="1600" dirty="0"/>
              <a:t>岁大学毕业参加工作的大学生为例，即</a:t>
            </a:r>
            <a:r>
              <a:rPr lang="en-US" altLang="zh-CN" sz="1600" dirty="0"/>
              <a:t>V</a:t>
            </a:r>
            <a:r>
              <a:rPr lang="zh-CN" altLang="en-US" sz="1600" dirty="0"/>
              <a:t>形图的起点是</a:t>
            </a:r>
            <a:r>
              <a:rPr lang="en-US" altLang="zh-CN" sz="1600" dirty="0"/>
              <a:t>24</a:t>
            </a:r>
            <a:r>
              <a:rPr lang="zh-CN" altLang="en-US" sz="1600" dirty="0"/>
              <a:t>岁，如图所示。   </a:t>
            </a:r>
            <a:endParaRPr lang="en-US" altLang="zh-CN" sz="1600" dirty="0"/>
          </a:p>
          <a:p>
            <a:r>
              <a:rPr lang="zh-CN" altLang="en-US" sz="1600" dirty="0"/>
              <a:t>    以起点向上发展，</a:t>
            </a:r>
            <a:r>
              <a:rPr lang="en-US" altLang="zh-CN" sz="1600" dirty="0"/>
              <a:t>V</a:t>
            </a:r>
            <a:r>
              <a:rPr lang="zh-CN" altLang="en-US" sz="1600" dirty="0"/>
              <a:t>形图的左侧是行政管理路径，右侧是专业技术路径。将职业发展路径分成若干等份，每等份表示一个年龄段，并将专业技术的等级、行政职务的等级分别标在</a:t>
            </a:r>
            <a:r>
              <a:rPr lang="en-US" altLang="zh-CN" sz="1600" dirty="0"/>
              <a:t>V</a:t>
            </a:r>
            <a:r>
              <a:rPr lang="zh-CN" altLang="en-US" sz="1600" dirty="0"/>
              <a:t>形图上，作为自己的职业生涯目标。</a:t>
            </a:r>
            <a:endParaRPr lang="en-US" altLang="zh-CN" sz="1600" dirty="0"/>
          </a:p>
          <a:p>
            <a:r>
              <a:rPr lang="zh-CN" altLang="en-US" sz="1600" dirty="0"/>
              <a:t>选择了职业生涯发展路径后，就可以具体细化路径，细化职业阶段性目标；充分认识自我，分析环境，并且明确目标完成时间。</a:t>
            </a:r>
            <a:endParaRPr lang="en-US" altLang="zh-CN" sz="1600" dirty="0">
              <a:latin typeface="楷体" panose="02010609060101010101" pitchFamily="2" charset="-122"/>
              <a:ea typeface="楷体" panose="02010609060101010101" pitchFamily="2" charset="-122"/>
            </a:endParaRPr>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29145" t="48600" r="29145" b="30407"/>
          <a:stretch>
            <a:fillRect/>
          </a:stretch>
        </p:blipFill>
        <p:spPr>
          <a:xfrm>
            <a:off x="3780706" y="2670162"/>
            <a:ext cx="3235562" cy="2206063"/>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9" name="文本框 8"/>
          <p:cNvSpPr txBox="1"/>
          <p:nvPr/>
        </p:nvSpPr>
        <p:spPr>
          <a:xfrm>
            <a:off x="612076" y="628044"/>
            <a:ext cx="3845941"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（二）大学生典型职业发展路径</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3132456" y="124428"/>
            <a:ext cx="272333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五、职业发展路径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583378" cy="414020"/>
          </a:xfrm>
          <a:prstGeom prst="rect">
            <a:avLst/>
          </a:prstGeom>
          <a:noFill/>
        </p:spPr>
        <p:txBody>
          <a:bodyPr wrap="square" rtlCol="0">
            <a:spAutoFit/>
          </a:bodyPr>
          <a:p>
            <a:pPr algn="l"/>
            <a:r>
              <a:rPr lang="zh-CN" altLang="en-US" sz="2100" b="1">
                <a:hlinkClick r:id="rId2" action="ppaction://hlinkfile"/>
              </a:rPr>
              <a:t>教育信息化赋能高校思想政治教育</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3" y="0"/>
            <a:ext cx="9138701" cy="5145088"/>
          </a:xfrm>
          <a:prstGeom prst="rect">
            <a:avLst/>
          </a:prstGeom>
        </p:spPr>
      </p:pic>
      <p:sp>
        <p:nvSpPr>
          <p:cNvPr id="26" name="矩形 25"/>
          <p:cNvSpPr/>
          <p:nvPr/>
        </p:nvSpPr>
        <p:spPr>
          <a:xfrm>
            <a:off x="2628578" y="1915311"/>
            <a:ext cx="2592011"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制作职业生涯规划书</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04</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756370" y="1060376"/>
            <a:ext cx="7898912" cy="2520370"/>
          </a:xfrm>
          <a:prstGeom prst="rect">
            <a:avLst/>
          </a:prstGeom>
          <a:noFill/>
        </p:spPr>
        <p:txBody>
          <a:bodyPr wrap="square">
            <a:spAutoFit/>
          </a:bodyPr>
          <a:lstStyle/>
          <a:p>
            <a:pPr>
              <a:lnSpc>
                <a:spcPct val="150000"/>
              </a:lnSpc>
            </a:pPr>
            <a:r>
              <a:rPr lang="zh-CN" altLang="en-US" dirty="0"/>
              <a:t>表格式职业生涯规划书主要包括三大部分内容，即</a:t>
            </a:r>
            <a:r>
              <a:rPr lang="zh-CN" altLang="en-US" dirty="0">
                <a:solidFill>
                  <a:schemeClr val="accent2"/>
                </a:solidFill>
              </a:rPr>
              <a:t>规划者的基本信息</a:t>
            </a:r>
            <a:r>
              <a:rPr lang="zh-CN" altLang="en-US" dirty="0"/>
              <a:t>、</a:t>
            </a:r>
            <a:r>
              <a:rPr lang="zh-CN" altLang="en-US" dirty="0">
                <a:solidFill>
                  <a:schemeClr val="accent3"/>
                </a:solidFill>
              </a:rPr>
              <a:t>规划内容</a:t>
            </a:r>
            <a:r>
              <a:rPr lang="zh-CN" altLang="en-US" dirty="0"/>
              <a:t>和</a:t>
            </a:r>
            <a:r>
              <a:rPr lang="zh-CN" altLang="en-US" dirty="0">
                <a:solidFill>
                  <a:schemeClr val="accent2"/>
                </a:solidFill>
              </a:rPr>
              <a:t>备注栏</a:t>
            </a:r>
            <a:r>
              <a:rPr lang="zh-CN" altLang="en-US" dirty="0"/>
              <a:t>。</a:t>
            </a:r>
            <a:endParaRPr lang="en-US" altLang="zh-CN" dirty="0"/>
          </a:p>
          <a:p>
            <a:pPr>
              <a:lnSpc>
                <a:spcPct val="150000"/>
              </a:lnSpc>
            </a:pPr>
            <a:r>
              <a:rPr lang="zh-CN" altLang="en-US" dirty="0"/>
              <a:t>这种规划书其实是不完整的职业生涯规划书，只相当于一份完整的职业生涯规划书的计划实施方案表。</a:t>
            </a:r>
            <a:endParaRPr lang="en-US" altLang="zh-CN" dirty="0"/>
          </a:p>
          <a:p>
            <a:pPr>
              <a:lnSpc>
                <a:spcPct val="150000"/>
              </a:lnSpc>
            </a:pPr>
            <a:r>
              <a:rPr lang="zh-CN" altLang="en-US" dirty="0"/>
              <a:t>一般大学生在撰写自己的职业生涯规划书时不采用这种类型，但可以制作这种表格式的规划书作为日常警示使用，具体见表。</a:t>
            </a:r>
            <a:endParaRPr lang="en-US" altLang="zh-CN" dirty="0">
              <a:latin typeface="楷体" panose="02010609060101010101" pitchFamily="2" charset="-122"/>
              <a:ea typeface="楷体" panose="02010609060101010101" pitchFamily="2" charset="-122"/>
            </a:endParaRPr>
          </a:p>
        </p:txBody>
      </p:sp>
      <p:sp>
        <p:nvSpPr>
          <p:cNvPr id="7" name="文本框 6"/>
          <p:cNvSpPr txBox="1"/>
          <p:nvPr/>
        </p:nvSpPr>
        <p:spPr>
          <a:xfrm>
            <a:off x="3276650" y="241025"/>
            <a:ext cx="172819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一、表格式</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540347" y="1153963"/>
            <a:ext cx="8424936" cy="1614805"/>
          </a:xfrm>
          <a:prstGeom prst="rect">
            <a:avLst/>
          </a:prstGeom>
          <a:noFill/>
        </p:spPr>
        <p:txBody>
          <a:bodyPr wrap="square">
            <a:spAutoFit/>
          </a:bodyPr>
          <a:lstStyle/>
          <a:p>
            <a:pPr>
              <a:lnSpc>
                <a:spcPct val="150000"/>
              </a:lnSpc>
            </a:pPr>
            <a:r>
              <a:rPr lang="zh-CN" altLang="en-US" b="1" dirty="0">
                <a:solidFill>
                  <a:schemeClr val="accent1"/>
                </a:solidFill>
                <a:latin typeface="微软雅黑" panose="020B0503020204020204" pitchFamily="34" charset="-122"/>
                <a:ea typeface="微软雅黑" panose="020B0503020204020204" pitchFamily="34" charset="-122"/>
              </a:rPr>
              <a:t>（一）封面、扉页和目录</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封面上一般写规划书的名称和规划书制订的时间，也可以写上名言警句等；扉页上写规划者的真实姓名、性别、班级、联系电话、电子邮箱、指导教师姓名等相关信息；目录可写也可不写，如写则将规划书的所有目录罗列清楚。</a:t>
            </a:r>
            <a:endParaRPr lang="zh-CN" altLang="en-US" sz="1600" dirty="0">
              <a:latin typeface="楷体" panose="02010609060101010101" pitchFamily="2" charset="-122"/>
              <a:ea typeface="楷体" panose="02010609060101010101" pitchFamily="2" charset="-122"/>
            </a:endParaRPr>
          </a:p>
        </p:txBody>
      </p:sp>
      <p:sp>
        <p:nvSpPr>
          <p:cNvPr id="7" name="文本框 6"/>
          <p:cNvSpPr txBox="1"/>
          <p:nvPr/>
        </p:nvSpPr>
        <p:spPr>
          <a:xfrm>
            <a:off x="558410" y="2860576"/>
            <a:ext cx="8785549" cy="875665"/>
          </a:xfrm>
          <a:prstGeom prst="rect">
            <a:avLst/>
          </a:prstGeom>
          <a:noFill/>
        </p:spPr>
        <p:txBody>
          <a:bodyPr wrap="square">
            <a:spAutoFit/>
          </a:bodyPr>
          <a:lstStyle/>
          <a:p>
            <a:pPr>
              <a:lnSpc>
                <a:spcPct val="150000"/>
              </a:lnSpc>
            </a:pPr>
            <a:r>
              <a:rPr lang="zh-CN" altLang="en-US" b="1" dirty="0">
                <a:solidFill>
                  <a:schemeClr val="accent2"/>
                </a:solidFill>
                <a:latin typeface="微软雅黑" panose="020B0503020204020204" pitchFamily="34" charset="-122"/>
                <a:ea typeface="微软雅黑" panose="020B0503020204020204" pitchFamily="34" charset="-122"/>
              </a:rPr>
              <a:t>（二）前言</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前言内容主要撰写制订职业生涯规划书的目的及自己对规划意义的认识。</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3276650" y="241025"/>
            <a:ext cx="172819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二、文本式</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7" name="文本框 6"/>
          <p:cNvSpPr txBox="1"/>
          <p:nvPr/>
        </p:nvSpPr>
        <p:spPr>
          <a:xfrm>
            <a:off x="447684" y="1032473"/>
            <a:ext cx="8785549" cy="2722880"/>
          </a:xfrm>
          <a:prstGeom prst="rect">
            <a:avLst/>
          </a:prstGeom>
          <a:noFill/>
        </p:spPr>
        <p:txBody>
          <a:bodyPr wrap="square">
            <a:spAutoFit/>
          </a:bodyPr>
          <a:lstStyle/>
          <a:p>
            <a:pPr>
              <a:lnSpc>
                <a:spcPct val="150000"/>
              </a:lnSpc>
            </a:pPr>
            <a:r>
              <a:rPr lang="zh-CN" altLang="en-US" b="1" dirty="0">
                <a:solidFill>
                  <a:schemeClr val="accent1"/>
                </a:solidFill>
                <a:latin typeface="微软雅黑" panose="020B0503020204020204" pitchFamily="34" charset="-122"/>
                <a:ea typeface="微软雅黑" panose="020B0503020204020204" pitchFamily="34" charset="-122"/>
              </a:rPr>
              <a:t>（三）自我分析</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一份有效的职业生涯规划书必须是在充分且正确认识自身条件的基础上进行的。要审视自己、认识自己、了解自己，做好自我分析，包括分析自己的兴趣、特长、性格、学识、技能、智商、思维方式等，即要弄清我想干什么、我应该干什么、在众多的职业面前我会选择什么等问题。自我分析一般包括以下五个方面。</a:t>
            </a:r>
            <a:endParaRPr lang="en-US" altLang="zh-CN" sz="1600" dirty="0"/>
          </a:p>
          <a:p>
            <a:pPr>
              <a:lnSpc>
                <a:spcPct val="150000"/>
              </a:lnSpc>
            </a:pPr>
            <a:r>
              <a:rPr lang="en-US" altLang="zh-CN" sz="1600" dirty="0"/>
              <a:t>    (1)</a:t>
            </a:r>
            <a:r>
              <a:rPr lang="zh-CN" altLang="en-US" sz="1600" dirty="0"/>
              <a:t>我的职业倾向分析。        </a:t>
            </a:r>
            <a:r>
              <a:rPr lang="en-US" altLang="zh-CN" sz="1600" dirty="0"/>
              <a:t>(2)</a:t>
            </a:r>
            <a:r>
              <a:rPr lang="zh-CN" altLang="en-US" sz="1600" dirty="0"/>
              <a:t>我的职业价值观判断。</a:t>
            </a:r>
            <a:r>
              <a:rPr lang="en-US" altLang="zh-CN" sz="1600" dirty="0"/>
              <a:t>      (3)</a:t>
            </a:r>
            <a:r>
              <a:rPr lang="zh-CN" altLang="en-US" sz="1600" dirty="0"/>
              <a:t>我的性格评估。</a:t>
            </a:r>
            <a:endParaRPr lang="en-US" altLang="zh-CN" sz="1600" dirty="0"/>
          </a:p>
          <a:p>
            <a:pPr>
              <a:lnSpc>
                <a:spcPct val="150000"/>
              </a:lnSpc>
            </a:pPr>
            <a:r>
              <a:rPr lang="en-US" altLang="zh-CN" sz="1600" dirty="0"/>
              <a:t>    (4)</a:t>
            </a:r>
            <a:r>
              <a:rPr lang="zh-CN" altLang="en-US" sz="1600" dirty="0"/>
              <a:t>个人经历回放。</a:t>
            </a:r>
            <a:r>
              <a:rPr lang="en-US" altLang="zh-CN" sz="1600" dirty="0"/>
              <a:t>                 (5)</a:t>
            </a:r>
            <a:r>
              <a:rPr lang="zh-CN" altLang="en-US" sz="1600" dirty="0"/>
              <a:t>自我分析与评估总结。</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3276650" y="241025"/>
            <a:ext cx="172819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二、文本式</a:t>
            </a:r>
            <a:endParaRPr lang="zh-CN" altLang="en-US" sz="24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7" name="文本框 6"/>
          <p:cNvSpPr txBox="1"/>
          <p:nvPr/>
        </p:nvSpPr>
        <p:spPr>
          <a:xfrm>
            <a:off x="468338" y="1204392"/>
            <a:ext cx="8276331" cy="2353310"/>
          </a:xfrm>
          <a:prstGeom prst="rect">
            <a:avLst/>
          </a:prstGeom>
          <a:noFill/>
        </p:spPr>
        <p:txBody>
          <a:bodyPr wrap="square">
            <a:spAutoFit/>
          </a:bodyPr>
          <a:lstStyle/>
          <a:p>
            <a:pPr>
              <a:lnSpc>
                <a:spcPct val="150000"/>
              </a:lnSpc>
            </a:pPr>
            <a:r>
              <a:rPr lang="zh-CN" altLang="en-US" b="1" dirty="0">
                <a:solidFill>
                  <a:schemeClr val="accent2"/>
                </a:solidFill>
                <a:latin typeface="微软雅黑" panose="020B0503020204020204" pitchFamily="34" charset="-122"/>
                <a:ea typeface="微软雅黑" panose="020B0503020204020204" pitchFamily="34" charset="-122"/>
              </a:rPr>
              <a:t>（四）职业环境分析</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职业生涯规划书要充分认识与了解相关的环境，评估环境因素对自己职业生涯发展影响，分析环境条件的特点和发展变化情况，把握环境因素的优势与限制，了解本专业、本行业的地位、形势及发展趋势。职业环境分析中可包括以下内容。</a:t>
            </a:r>
            <a:endParaRPr lang="en-US" altLang="zh-CN" sz="1600" dirty="0"/>
          </a:p>
          <a:p>
            <a:pPr>
              <a:lnSpc>
                <a:spcPct val="150000"/>
              </a:lnSpc>
            </a:pPr>
            <a:r>
              <a:rPr lang="en-US" altLang="zh-CN" sz="1600" dirty="0"/>
              <a:t>   (1)</a:t>
            </a:r>
            <a:r>
              <a:rPr lang="zh-CN" altLang="en-US" sz="1600" dirty="0"/>
              <a:t>社会环境分析。</a:t>
            </a:r>
            <a:r>
              <a:rPr lang="en-US" altLang="zh-CN" sz="1600" dirty="0"/>
              <a:t>           (2)</a:t>
            </a:r>
            <a:r>
              <a:rPr lang="zh-CN" altLang="en-US" sz="1600" dirty="0"/>
              <a:t>学校环境分析。</a:t>
            </a:r>
            <a:r>
              <a:rPr lang="en-US" altLang="zh-CN" sz="1600" dirty="0"/>
              <a:t>    (3)</a:t>
            </a:r>
            <a:r>
              <a:rPr lang="zh-CN" altLang="en-US" sz="1600" dirty="0"/>
              <a:t>家庭环境分析。</a:t>
            </a:r>
            <a:r>
              <a:rPr lang="en-US" altLang="zh-CN" sz="1600" dirty="0"/>
              <a:t>           (4)</a:t>
            </a:r>
            <a:r>
              <a:rPr lang="zh-CN" altLang="en-US" sz="1600" dirty="0"/>
              <a:t>行业环境分析。</a:t>
            </a:r>
            <a:endParaRPr lang="en-US" altLang="zh-CN" sz="1600" dirty="0"/>
          </a:p>
          <a:p>
            <a:pPr>
              <a:lnSpc>
                <a:spcPct val="150000"/>
              </a:lnSpc>
            </a:pPr>
            <a:r>
              <a:rPr lang="en-US" altLang="zh-CN" sz="1600" dirty="0"/>
              <a:t>   (5)</a:t>
            </a:r>
            <a:r>
              <a:rPr lang="zh-CN" altLang="en-US" sz="1600" dirty="0"/>
              <a:t>组织环境分析。</a:t>
            </a:r>
            <a:r>
              <a:rPr lang="en-US" altLang="zh-CN" sz="1600" dirty="0"/>
              <a:t>           (6)</a:t>
            </a:r>
            <a:r>
              <a:rPr lang="zh-CN" altLang="en-US" sz="1600" dirty="0"/>
              <a:t>职业分析。</a:t>
            </a:r>
            <a:r>
              <a:rPr lang="en-US" altLang="zh-CN" sz="1600" dirty="0"/>
              <a:t>             (7)</a:t>
            </a:r>
            <a:r>
              <a:rPr lang="zh-CN" altLang="en-US" sz="1600" dirty="0"/>
              <a:t>岗位分析。</a:t>
            </a:r>
            <a:r>
              <a:rPr lang="en-US" altLang="zh-CN" sz="1600" dirty="0"/>
              <a:t>                    (8)</a:t>
            </a:r>
            <a:r>
              <a:rPr lang="zh-CN" altLang="en-US" sz="1600" dirty="0"/>
              <a:t>环境分析结论。</a:t>
            </a:r>
            <a:endParaRPr lang="zh-CN" altLang="en-US" sz="1400" dirty="0">
              <a:latin typeface="楷体" panose="02010609060101010101" pitchFamily="2" charset="-122"/>
              <a:ea typeface="楷体" panose="02010609060101010101" pitchFamily="2" charset="-122"/>
            </a:endParaRPr>
          </a:p>
        </p:txBody>
      </p:sp>
      <p:sp>
        <p:nvSpPr>
          <p:cNvPr id="8" name="文本框 7"/>
          <p:cNvSpPr txBox="1"/>
          <p:nvPr/>
        </p:nvSpPr>
        <p:spPr>
          <a:xfrm>
            <a:off x="3276650" y="241025"/>
            <a:ext cx="172819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二、文本式</a:t>
            </a:r>
            <a:endParaRPr lang="zh-CN" altLang="en-US" sz="24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7" name="文本框 6"/>
          <p:cNvSpPr txBox="1"/>
          <p:nvPr/>
        </p:nvSpPr>
        <p:spPr>
          <a:xfrm>
            <a:off x="612354" y="1060376"/>
            <a:ext cx="8389219" cy="2722880"/>
          </a:xfrm>
          <a:prstGeom prst="rect">
            <a:avLst/>
          </a:prstGeom>
          <a:noFill/>
        </p:spPr>
        <p:txBody>
          <a:bodyPr wrap="square">
            <a:spAutoFit/>
          </a:bodyPr>
          <a:lstStyle/>
          <a:p>
            <a:pPr>
              <a:lnSpc>
                <a:spcPct val="150000"/>
              </a:lnSpc>
            </a:pPr>
            <a:r>
              <a:rPr lang="zh-CN" altLang="en-US" b="1" dirty="0">
                <a:solidFill>
                  <a:schemeClr val="accent1"/>
                </a:solidFill>
                <a:latin typeface="微软雅黑" panose="020B0503020204020204" pitchFamily="34" charset="-122"/>
                <a:ea typeface="微软雅黑" panose="020B0503020204020204" pitchFamily="34" charset="-122"/>
              </a:rPr>
              <a:t>（五）职业定位</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职业定位就是要为职业目标与自己的潜能、主客观条件谋求最佳匹配。良好的职业定位是以自己的最佳才能、最优性格、最大兴趣、最有利的环境等信息为依据的。</a:t>
            </a:r>
            <a:endParaRPr lang="en-US" altLang="zh-CN" sz="1600" dirty="0"/>
          </a:p>
          <a:p>
            <a:pPr>
              <a:lnSpc>
                <a:spcPct val="150000"/>
              </a:lnSpc>
            </a:pPr>
            <a:r>
              <a:rPr lang="zh-CN" altLang="en-US" sz="1600" dirty="0"/>
              <a:t>这个规划环节包括确定职业方向、各阶段职业目标和总体目标、职业发展路径等内容。职业定位中可包括以下内容。</a:t>
            </a:r>
            <a:endParaRPr lang="en-US" altLang="zh-CN" sz="1600" dirty="0"/>
          </a:p>
          <a:p>
            <a:pPr>
              <a:lnSpc>
                <a:spcPct val="150000"/>
              </a:lnSpc>
            </a:pPr>
            <a:r>
              <a:rPr lang="en-US" altLang="zh-CN" sz="1600" dirty="0"/>
              <a:t>     (1)</a:t>
            </a:r>
            <a:r>
              <a:rPr lang="zh-CN" altLang="en-US" sz="1600" dirty="0"/>
              <a:t>明确可选的职业发展目标。</a:t>
            </a:r>
            <a:r>
              <a:rPr lang="en-US" altLang="zh-CN" sz="1600" dirty="0"/>
              <a:t>       (2)</a:t>
            </a:r>
            <a:r>
              <a:rPr lang="zh-CN" altLang="en-US" sz="1600" dirty="0"/>
              <a:t>职业评估与决策。</a:t>
            </a:r>
            <a:endParaRPr lang="en-US" altLang="zh-CN" sz="1600" dirty="0"/>
          </a:p>
          <a:p>
            <a:pPr>
              <a:lnSpc>
                <a:spcPct val="150000"/>
              </a:lnSpc>
            </a:pPr>
            <a:r>
              <a:rPr lang="en-US" altLang="zh-CN" sz="1600" dirty="0"/>
              <a:t>     (3)</a:t>
            </a:r>
            <a:r>
              <a:rPr lang="zh-CN" altLang="en-US" sz="1600" dirty="0"/>
              <a:t>职业生涯路径设计。                   </a:t>
            </a:r>
            <a:r>
              <a:rPr lang="en-US" altLang="zh-CN" sz="1600" dirty="0"/>
              <a:t> (4)</a:t>
            </a:r>
            <a:r>
              <a:rPr lang="zh-CN" altLang="en-US" sz="1600" dirty="0"/>
              <a:t>职业定位结论。</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3276650" y="241025"/>
            <a:ext cx="172819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二、文本式</a:t>
            </a:r>
            <a:endParaRPr lang="zh-CN" altLang="en-US" sz="24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7" name="文本框 6"/>
          <p:cNvSpPr txBox="1"/>
          <p:nvPr/>
        </p:nvSpPr>
        <p:spPr>
          <a:xfrm>
            <a:off x="756369" y="1087747"/>
            <a:ext cx="7992889" cy="3461385"/>
          </a:xfrm>
          <a:prstGeom prst="rect">
            <a:avLst/>
          </a:prstGeom>
          <a:noFill/>
        </p:spPr>
        <p:txBody>
          <a:bodyPr wrap="square">
            <a:spAutoFit/>
          </a:bodyPr>
          <a:lstStyle/>
          <a:p>
            <a:pPr>
              <a:lnSpc>
                <a:spcPct val="150000"/>
              </a:lnSpc>
            </a:pPr>
            <a:r>
              <a:rPr lang="zh-CN" altLang="en-US" b="1" dirty="0">
                <a:solidFill>
                  <a:schemeClr val="accent2"/>
                </a:solidFill>
                <a:latin typeface="微软雅黑" panose="020B0503020204020204" pitchFamily="34" charset="-122"/>
                <a:ea typeface="微软雅黑" panose="020B0503020204020204" pitchFamily="34" charset="-122"/>
              </a:rPr>
              <a:t>（六）职业生涯实施计划</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职业生涯实施计划是整个规划书的核心，它要求制订实现职业生涯目标的行动方案，要有具体的行为措施来保证。没有行动，职业目标只能是一种空想。既要制订周详的行动方案，以逐步缩小差距，实现各阶段目标，又要注意去落实这一行动方案。职业生涯实施计划中可包括以下内容。</a:t>
            </a:r>
            <a:endParaRPr lang="en-US" altLang="zh-CN" sz="1600" dirty="0"/>
          </a:p>
          <a:p>
            <a:pPr>
              <a:lnSpc>
                <a:spcPct val="150000"/>
              </a:lnSpc>
            </a:pPr>
            <a:r>
              <a:rPr lang="en-US" altLang="zh-CN" sz="1600" dirty="0"/>
              <a:t>    (1)</a:t>
            </a:r>
            <a:r>
              <a:rPr lang="zh-CN" altLang="en-US" sz="1600" dirty="0"/>
              <a:t>长期、中期、短期职业生涯计划</a:t>
            </a:r>
            <a:r>
              <a:rPr lang="en-US" altLang="zh-CN" sz="1600" dirty="0"/>
              <a:t>(</a:t>
            </a:r>
            <a:r>
              <a:rPr lang="zh-CN" altLang="en-US" sz="1600" dirty="0"/>
              <a:t>对大学生而言，所制订的职业生涯规划主要以大学期间为主</a:t>
            </a:r>
            <a:r>
              <a:rPr lang="en-US" altLang="zh-CN" sz="1600" dirty="0"/>
              <a:t>)</a:t>
            </a:r>
            <a:r>
              <a:rPr lang="zh-CN" altLang="en-US" sz="1600" dirty="0"/>
              <a:t>。</a:t>
            </a:r>
            <a:endParaRPr lang="en-US" altLang="zh-CN" sz="1600" dirty="0"/>
          </a:p>
          <a:p>
            <a:pPr>
              <a:lnSpc>
                <a:spcPct val="150000"/>
              </a:lnSpc>
            </a:pPr>
            <a:r>
              <a:rPr lang="en-US" altLang="zh-CN" sz="1600" dirty="0"/>
              <a:t>    (2)</a:t>
            </a:r>
            <a:r>
              <a:rPr lang="zh-CN" altLang="en-US" sz="1600" dirty="0"/>
              <a:t>各阶段计划的子目标、计划内容</a:t>
            </a:r>
            <a:r>
              <a:rPr lang="en-US" altLang="zh-CN" sz="1600" dirty="0"/>
              <a:t>(</a:t>
            </a:r>
            <a:r>
              <a:rPr lang="zh-CN" altLang="en-US" sz="1600" dirty="0"/>
              <a:t>专业学习、职业技能、职业素养</a:t>
            </a:r>
            <a:r>
              <a:rPr lang="en-US" altLang="zh-CN" sz="1600" dirty="0"/>
              <a:t>)</a:t>
            </a:r>
            <a:r>
              <a:rPr lang="zh-CN" altLang="en-US" sz="1600" dirty="0"/>
              <a:t>。</a:t>
            </a:r>
            <a:endParaRPr lang="en-US" altLang="zh-CN" sz="1600" dirty="0"/>
          </a:p>
          <a:p>
            <a:pPr>
              <a:lnSpc>
                <a:spcPct val="150000"/>
              </a:lnSpc>
            </a:pPr>
            <a:r>
              <a:rPr lang="en-US" altLang="zh-CN" sz="1600" dirty="0"/>
              <a:t>    (3)</a:t>
            </a:r>
            <a:r>
              <a:rPr lang="zh-CN" altLang="en-US" sz="1600" dirty="0"/>
              <a:t>计划实施策略。</a:t>
            </a:r>
            <a:endParaRPr lang="zh-CN" altLang="en-US" sz="1400" dirty="0">
              <a:latin typeface="楷体" panose="02010609060101010101" pitchFamily="2" charset="-122"/>
              <a:ea typeface="楷体" panose="02010609060101010101" pitchFamily="2" charset="-122"/>
            </a:endParaRPr>
          </a:p>
        </p:txBody>
      </p:sp>
      <p:sp>
        <p:nvSpPr>
          <p:cNvPr id="8" name="文本框 7"/>
          <p:cNvSpPr txBox="1"/>
          <p:nvPr/>
        </p:nvSpPr>
        <p:spPr>
          <a:xfrm>
            <a:off x="3276650" y="241025"/>
            <a:ext cx="172819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二、文本式</a:t>
            </a:r>
            <a:endParaRPr lang="zh-CN" altLang="en-US" sz="24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60039" y="1204392"/>
            <a:ext cx="8461227" cy="1614805"/>
          </a:xfrm>
          <a:prstGeom prst="rect">
            <a:avLst/>
          </a:prstGeom>
          <a:noFill/>
        </p:spPr>
        <p:txBody>
          <a:bodyPr wrap="square">
            <a:spAutoFit/>
          </a:bodyPr>
          <a:lstStyle/>
          <a:p>
            <a:pPr>
              <a:lnSpc>
                <a:spcPct val="150000"/>
              </a:lnSpc>
            </a:pPr>
            <a:r>
              <a:rPr lang="zh-CN" altLang="en-US" b="1" dirty="0">
                <a:solidFill>
                  <a:schemeClr val="accent1"/>
                </a:solidFill>
                <a:latin typeface="微软雅黑" panose="020B0503020204020204" pitchFamily="34" charset="-122"/>
                <a:ea typeface="微软雅黑" panose="020B0503020204020204" pitchFamily="34" charset="-122"/>
              </a:rPr>
              <a:t>（七）评估与调整</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职业生涯规划是一个动态的过程，必须根据实施结果的情况，以及变化进行及时的评估与调整。整个职业生涯规划要在实践中去检验，观察效果如何，及时诊断生涯规划各个环节出现的问题，找出相应对策，对规划进行调整与完善。</a:t>
            </a:r>
            <a:endParaRPr lang="zh-CN" altLang="en-US" dirty="0">
              <a:latin typeface="楷体" panose="02010609060101010101" pitchFamily="2" charset="-122"/>
              <a:ea typeface="楷体" panose="02010609060101010101" pitchFamily="2" charset="-122"/>
            </a:endParaRPr>
          </a:p>
        </p:txBody>
      </p:sp>
      <p:sp>
        <p:nvSpPr>
          <p:cNvPr id="7" name="文本框 6"/>
          <p:cNvSpPr txBox="1"/>
          <p:nvPr/>
        </p:nvSpPr>
        <p:spPr>
          <a:xfrm>
            <a:off x="360038" y="2856409"/>
            <a:ext cx="8785549" cy="814705"/>
          </a:xfrm>
          <a:prstGeom prst="rect">
            <a:avLst/>
          </a:prstGeom>
          <a:noFill/>
        </p:spPr>
        <p:txBody>
          <a:bodyPr wrap="square">
            <a:spAutoFit/>
          </a:bodyPr>
          <a:lstStyle/>
          <a:p>
            <a:pPr>
              <a:lnSpc>
                <a:spcPct val="150000"/>
              </a:lnSpc>
            </a:pPr>
            <a:r>
              <a:rPr lang="zh-CN" altLang="en-US" b="1" dirty="0">
                <a:solidFill>
                  <a:schemeClr val="accent2"/>
                </a:solidFill>
                <a:latin typeface="微软雅黑" panose="020B0503020204020204" pitchFamily="34" charset="-122"/>
                <a:ea typeface="微软雅黑" panose="020B0503020204020204" pitchFamily="34" charset="-122"/>
              </a:rPr>
              <a:t>（八）结束语</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t>结束语一般是对自己执行职业生涯规划书的决心和鼓舞</a:t>
            </a:r>
            <a:r>
              <a:rPr lang="zh-CN" altLang="en-US" sz="2000" dirty="0"/>
              <a:t>。</a:t>
            </a:r>
            <a:endParaRPr lang="zh-CN" altLang="en-US" dirty="0">
              <a:latin typeface="楷体" panose="02010609060101010101" pitchFamily="2" charset="-122"/>
              <a:ea typeface="楷体" panose="02010609060101010101" pitchFamily="2" charset="-122"/>
            </a:endParaRPr>
          </a:p>
        </p:txBody>
      </p:sp>
      <p:sp>
        <p:nvSpPr>
          <p:cNvPr id="8" name="文本框 7"/>
          <p:cNvSpPr txBox="1"/>
          <p:nvPr/>
        </p:nvSpPr>
        <p:spPr>
          <a:xfrm>
            <a:off x="3276650" y="241025"/>
            <a:ext cx="172819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二、文本式</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628578" y="1852464"/>
            <a:ext cx="2736027"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制订职业生涯规划的影响因素</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01</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78456" cy="414020"/>
          </a:xfrm>
          <a:prstGeom prst="rect">
            <a:avLst/>
          </a:prstGeom>
          <a:noFill/>
        </p:spPr>
        <p:txBody>
          <a:bodyPr wrap="square" rtlCol="0">
            <a:spAutoFit/>
          </a:bodyPr>
          <a:p>
            <a:r>
              <a:rPr lang="zh-CN" altLang="en-US" sz="2100" b="1">
                <a:hlinkClick r:id="rId2" action="ppaction://hlinkfile"/>
              </a:rPr>
              <a:t>基于APP的大学生职业生涯规划</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3" y="0"/>
            <a:ext cx="9138701" cy="5145088"/>
          </a:xfrm>
          <a:prstGeom prst="rect">
            <a:avLst/>
          </a:prstGeom>
        </p:spPr>
      </p:pic>
      <p:sp>
        <p:nvSpPr>
          <p:cNvPr id="26" name="矩形 25"/>
          <p:cNvSpPr/>
          <p:nvPr/>
        </p:nvSpPr>
        <p:spPr>
          <a:xfrm>
            <a:off x="2700586" y="2130819"/>
            <a:ext cx="2592011"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职业生涯规划的评估与调整</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05</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5"/>
          <p:cNvGrpSpPr/>
          <p:nvPr>
            <p:custDataLst>
              <p:tags r:id="rId1"/>
            </p:custDataLst>
          </p:nvPr>
        </p:nvGrpSpPr>
        <p:grpSpPr>
          <a:xfrm>
            <a:off x="882685" y="1509703"/>
            <a:ext cx="422388" cy="442557"/>
            <a:chOff x="6368440" y="1774898"/>
            <a:chExt cx="563085" cy="590006"/>
          </a:xfrm>
        </p:grpSpPr>
        <p:sp>
          <p:nvSpPr>
            <p:cNvPr id="37" name="椭圆 36"/>
            <p:cNvSpPr/>
            <p:nvPr>
              <p:custDataLst>
                <p:tags r:id="rId2"/>
              </p:custDataLst>
            </p:nvPr>
          </p:nvSpPr>
          <p:spPr>
            <a:xfrm>
              <a:off x="6368440" y="1774898"/>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38" name="文本框 34"/>
            <p:cNvSpPr txBox="1"/>
            <p:nvPr>
              <p:custDataLst>
                <p:tags r:id="rId3"/>
              </p:custDataLst>
            </p:nvPr>
          </p:nvSpPr>
          <p:spPr>
            <a:xfrm>
              <a:off x="6378440" y="1774898"/>
              <a:ext cx="553085" cy="590006"/>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1</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39" name="文本框 60"/>
          <p:cNvSpPr txBox="1"/>
          <p:nvPr>
            <p:custDataLst>
              <p:tags r:id="rId4"/>
            </p:custDataLst>
          </p:nvPr>
        </p:nvSpPr>
        <p:spPr>
          <a:xfrm>
            <a:off x="1351731" y="1564715"/>
            <a:ext cx="3284901" cy="314325"/>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t>职业生涯目标评估</a:t>
            </a:r>
            <a:endParaRPr lang="zh-CN" altLang="en-US" sz="1600" b="1" dirty="0">
              <a:latin typeface="方正兰亭黑_GBK"/>
              <a:ea typeface="方正兰亭黑_GBK"/>
            </a:endParaRPr>
          </a:p>
        </p:txBody>
      </p:sp>
      <p:grpSp>
        <p:nvGrpSpPr>
          <p:cNvPr id="3" name="组合 40"/>
          <p:cNvGrpSpPr/>
          <p:nvPr>
            <p:custDataLst>
              <p:tags r:id="rId5"/>
            </p:custDataLst>
          </p:nvPr>
        </p:nvGrpSpPr>
        <p:grpSpPr>
          <a:xfrm>
            <a:off x="882680" y="2230276"/>
            <a:ext cx="422394" cy="442557"/>
            <a:chOff x="6368440" y="2732301"/>
            <a:chExt cx="563095" cy="590005"/>
          </a:xfrm>
          <a:solidFill>
            <a:srgbClr val="51B3CD"/>
          </a:solidFill>
        </p:grpSpPr>
        <p:sp>
          <p:nvSpPr>
            <p:cNvPr id="42" name="椭圆 41"/>
            <p:cNvSpPr/>
            <p:nvPr>
              <p:custDataLst>
                <p:tags r:id="rId6"/>
              </p:custDataLst>
            </p:nvPr>
          </p:nvSpPr>
          <p:spPr>
            <a:xfrm>
              <a:off x="6368440" y="2745274"/>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43" name="文本框 34"/>
            <p:cNvSpPr txBox="1"/>
            <p:nvPr>
              <p:custDataLst>
                <p:tags r:id="rId7"/>
              </p:custDataLst>
            </p:nvPr>
          </p:nvSpPr>
          <p:spPr>
            <a:xfrm>
              <a:off x="6378448" y="2732301"/>
              <a:ext cx="553087" cy="590005"/>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2</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44" name="文本框 60"/>
          <p:cNvSpPr txBox="1"/>
          <p:nvPr>
            <p:custDataLst>
              <p:tags r:id="rId8"/>
            </p:custDataLst>
          </p:nvPr>
        </p:nvSpPr>
        <p:spPr>
          <a:xfrm>
            <a:off x="1351731" y="2343905"/>
            <a:ext cx="3284901" cy="314325"/>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t>职业生涯路径评估</a:t>
            </a:r>
            <a:endParaRPr lang="en-US" altLang="zh-CN" sz="1600" b="1" dirty="0"/>
          </a:p>
        </p:txBody>
      </p:sp>
      <p:grpSp>
        <p:nvGrpSpPr>
          <p:cNvPr id="4" name="组合 44"/>
          <p:cNvGrpSpPr/>
          <p:nvPr>
            <p:custDataLst>
              <p:tags r:id="rId9"/>
            </p:custDataLst>
          </p:nvPr>
        </p:nvGrpSpPr>
        <p:grpSpPr>
          <a:xfrm>
            <a:off x="882682" y="2960581"/>
            <a:ext cx="422392" cy="442557"/>
            <a:chOff x="6280888" y="3777260"/>
            <a:chExt cx="563092" cy="590006"/>
          </a:xfrm>
        </p:grpSpPr>
        <p:sp>
          <p:nvSpPr>
            <p:cNvPr id="46" name="椭圆 45"/>
            <p:cNvSpPr/>
            <p:nvPr>
              <p:custDataLst>
                <p:tags r:id="rId10"/>
              </p:custDataLst>
            </p:nvPr>
          </p:nvSpPr>
          <p:spPr>
            <a:xfrm>
              <a:off x="6280888" y="3790232"/>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47" name="文本框 34"/>
            <p:cNvSpPr txBox="1"/>
            <p:nvPr>
              <p:custDataLst>
                <p:tags r:id="rId11"/>
              </p:custDataLst>
            </p:nvPr>
          </p:nvSpPr>
          <p:spPr>
            <a:xfrm>
              <a:off x="6290896" y="3777260"/>
              <a:ext cx="553084" cy="590006"/>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3</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48" name="文本框 60"/>
          <p:cNvSpPr txBox="1"/>
          <p:nvPr>
            <p:custDataLst>
              <p:tags r:id="rId12"/>
            </p:custDataLst>
          </p:nvPr>
        </p:nvSpPr>
        <p:spPr>
          <a:xfrm>
            <a:off x="1299221" y="3029750"/>
            <a:ext cx="4458756" cy="314325"/>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t>实施策略评估</a:t>
            </a:r>
            <a:endParaRPr lang="en-US" altLang="zh-CN" sz="1600" b="1" dirty="0"/>
          </a:p>
        </p:txBody>
      </p:sp>
      <p:grpSp>
        <p:nvGrpSpPr>
          <p:cNvPr id="5" name="组合 48"/>
          <p:cNvGrpSpPr/>
          <p:nvPr>
            <p:custDataLst>
              <p:tags r:id="rId13"/>
            </p:custDataLst>
          </p:nvPr>
        </p:nvGrpSpPr>
        <p:grpSpPr>
          <a:xfrm>
            <a:off x="882682" y="3700611"/>
            <a:ext cx="422392" cy="442557"/>
            <a:chOff x="6280888" y="4763849"/>
            <a:chExt cx="563092" cy="590006"/>
          </a:xfrm>
          <a:solidFill>
            <a:srgbClr val="51B3CD"/>
          </a:solidFill>
        </p:grpSpPr>
        <p:sp>
          <p:nvSpPr>
            <p:cNvPr id="50" name="椭圆 49"/>
            <p:cNvSpPr/>
            <p:nvPr>
              <p:custDataLst>
                <p:tags r:id="rId14"/>
              </p:custDataLst>
            </p:nvPr>
          </p:nvSpPr>
          <p:spPr>
            <a:xfrm>
              <a:off x="6280888" y="4763850"/>
              <a:ext cx="555440" cy="55543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panose="020B0806030902050204" pitchFamily="34" charset="0"/>
              </a:endParaRPr>
            </a:p>
          </p:txBody>
        </p:sp>
        <p:sp>
          <p:nvSpPr>
            <p:cNvPr id="51" name="文本框 34"/>
            <p:cNvSpPr txBox="1"/>
            <p:nvPr>
              <p:custDataLst>
                <p:tags r:id="rId15"/>
              </p:custDataLst>
            </p:nvPr>
          </p:nvSpPr>
          <p:spPr>
            <a:xfrm>
              <a:off x="6290896" y="4763849"/>
              <a:ext cx="553084" cy="590006"/>
            </a:xfrm>
            <a:prstGeom prst="rect">
              <a:avLst/>
            </a:prstGeom>
            <a:noFill/>
          </p:spPr>
          <p:txBody>
            <a:bodyPr wrap="square" rtlCol="0">
              <a:spAutoFit/>
            </a:bodyPr>
            <a:lstStyle/>
            <a:p>
              <a:pPr algn="ctr">
                <a:defRPr/>
              </a:pPr>
              <a:r>
                <a:rPr lang="en-US" altLang="zh-CN" sz="2275" dirty="0">
                  <a:solidFill>
                    <a:schemeClr val="bg1"/>
                  </a:solidFill>
                  <a:latin typeface="Impact" panose="020B0806030902050204" pitchFamily="34" charset="0"/>
                  <a:ea typeface="微软雅黑" panose="020B0503020204020204" pitchFamily="34" charset="-122"/>
                  <a:sym typeface="+mn-ea"/>
                </a:rPr>
                <a:t>4</a:t>
              </a:r>
              <a:endParaRPr lang="en-US" altLang="zh-CN" sz="2275" b="1" dirty="0">
                <a:solidFill>
                  <a:schemeClr val="bg1"/>
                </a:solidFill>
                <a:latin typeface="Impact" panose="020B0806030902050204" pitchFamily="34" charset="0"/>
                <a:ea typeface="微软雅黑" panose="020B0503020204020204" pitchFamily="34" charset="-122"/>
                <a:sym typeface="+mn-ea"/>
              </a:endParaRPr>
            </a:p>
          </p:txBody>
        </p:sp>
      </p:grpSp>
      <p:sp>
        <p:nvSpPr>
          <p:cNvPr id="52" name="文本框 60"/>
          <p:cNvSpPr txBox="1"/>
          <p:nvPr>
            <p:custDataLst>
              <p:tags r:id="rId16"/>
            </p:custDataLst>
          </p:nvPr>
        </p:nvSpPr>
        <p:spPr>
          <a:xfrm>
            <a:off x="1345353" y="3796381"/>
            <a:ext cx="3886789" cy="314325"/>
          </a:xfrm>
          <a:prstGeom prst="rect">
            <a:avLst/>
          </a:prstGeom>
          <a:noFill/>
          <a:ln>
            <a:noFill/>
          </a:ln>
          <a:effectLst/>
          <a:extLst>
            <a:ext uri="{909E8E84-426E-40DD-AFC4-6F175D3DCCD1}">
              <a14:hiddenFill xmlns:a14="http://schemas.microsoft.com/office/drawing/2010/main">
                <a:solidFill>
                  <a:srgbClr val="424B51"/>
                </a:solidFill>
              </a14:hiddenFill>
            </a:ext>
          </a:extLst>
        </p:spPr>
        <p:txBody>
          <a:bodyPr wrap="square" lIns="68589" tIns="34295" rIns="68589" bIns="3429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t>其他因素评估</a:t>
            </a:r>
            <a:endParaRPr lang="en-US" altLang="zh-CN" sz="1600" b="1" dirty="0"/>
          </a:p>
        </p:txBody>
      </p:sp>
      <p:sp>
        <p:nvSpPr>
          <p:cNvPr id="7" name="灯片编号占位符 6"/>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22" name="文本框 21"/>
          <p:cNvSpPr txBox="1"/>
          <p:nvPr/>
        </p:nvSpPr>
        <p:spPr>
          <a:xfrm>
            <a:off x="2471937" y="278338"/>
            <a:ext cx="369765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一、职业生涯规划的评估</a:t>
            </a:r>
            <a:endParaRPr lang="zh-CN" altLang="en-US" sz="2400" b="1" dirty="0">
              <a:latin typeface="微软雅黑" panose="020B0503020204020204" pitchFamily="34" charset="-122"/>
              <a:ea typeface="微软雅黑" panose="020B0503020204020204" pitchFamily="34" charset="-122"/>
            </a:endParaRPr>
          </a:p>
        </p:txBody>
      </p:sp>
      <p:sp>
        <p:nvSpPr>
          <p:cNvPr id="26" name="等腰三角形 2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1" name="文本框 20"/>
          <p:cNvSpPr txBox="1"/>
          <p:nvPr/>
        </p:nvSpPr>
        <p:spPr>
          <a:xfrm>
            <a:off x="900409" y="861923"/>
            <a:ext cx="1864038" cy="368300"/>
          </a:xfrm>
          <a:prstGeom prst="rect">
            <a:avLst/>
          </a:prstGeom>
          <a:noFill/>
        </p:spPr>
        <p:txBody>
          <a:bodyPr wrap="square">
            <a:spAutoFit/>
          </a:bodyPr>
          <a:lstStyle/>
          <a:p>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一</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评估的内容</a:t>
            </a:r>
            <a:endParaRPr lang="zh-CN" altLang="en-US"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1000"/>
                                        <p:tgtEl>
                                          <p:spTgt spid="39"/>
                                        </p:tgtEl>
                                      </p:cBhvr>
                                    </p:animEffect>
                                    <p:anim calcmode="lin" valueType="num">
                                      <p:cBhvr>
                                        <p:cTn id="14" dur="1000" fill="hold"/>
                                        <p:tgtEl>
                                          <p:spTgt spid="39"/>
                                        </p:tgtEl>
                                        <p:attrNameLst>
                                          <p:attrName>ppt_x</p:attrName>
                                        </p:attrNameLst>
                                      </p:cBhvr>
                                      <p:tavLst>
                                        <p:tav tm="0">
                                          <p:val>
                                            <p:strVal val="#ppt_x"/>
                                          </p:val>
                                        </p:tav>
                                        <p:tav tm="100000">
                                          <p:val>
                                            <p:strVal val="#ppt_x"/>
                                          </p:val>
                                        </p:tav>
                                      </p:tavLst>
                                    </p:anim>
                                    <p:anim calcmode="lin" valueType="num">
                                      <p:cBhvr>
                                        <p:cTn id="15" dur="1000" fill="hold"/>
                                        <p:tgtEl>
                                          <p:spTgt spid="39"/>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1000"/>
                                        <p:tgtEl>
                                          <p:spTgt spid="44"/>
                                        </p:tgtEl>
                                      </p:cBhvr>
                                    </p:animEffect>
                                    <p:anim calcmode="lin" valueType="num">
                                      <p:cBhvr>
                                        <p:cTn id="26" dur="1000" fill="hold"/>
                                        <p:tgtEl>
                                          <p:spTgt spid="44"/>
                                        </p:tgtEl>
                                        <p:attrNameLst>
                                          <p:attrName>ppt_x</p:attrName>
                                        </p:attrNameLst>
                                      </p:cBhvr>
                                      <p:tavLst>
                                        <p:tav tm="0">
                                          <p:val>
                                            <p:strVal val="#ppt_x"/>
                                          </p:val>
                                        </p:tav>
                                        <p:tav tm="100000">
                                          <p:val>
                                            <p:strVal val="#ppt_x"/>
                                          </p:val>
                                        </p:tav>
                                      </p:tavLst>
                                    </p:anim>
                                    <p:anim calcmode="lin" valueType="num">
                                      <p:cBhvr>
                                        <p:cTn id="27" dur="1000" fill="hold"/>
                                        <p:tgtEl>
                                          <p:spTgt spid="44"/>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500"/>
                            </p:stCondLst>
                            <p:childTnLst>
                              <p:par>
                                <p:cTn id="35" presetID="42" presetClass="entr" presetSubtype="0"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1000"/>
                                        <p:tgtEl>
                                          <p:spTgt spid="48"/>
                                        </p:tgtEl>
                                      </p:cBhvr>
                                    </p:animEffect>
                                    <p:anim calcmode="lin" valueType="num">
                                      <p:cBhvr>
                                        <p:cTn id="38" dur="1000" fill="hold"/>
                                        <p:tgtEl>
                                          <p:spTgt spid="48"/>
                                        </p:tgtEl>
                                        <p:attrNameLst>
                                          <p:attrName>ppt_x</p:attrName>
                                        </p:attrNameLst>
                                      </p:cBhvr>
                                      <p:tavLst>
                                        <p:tav tm="0">
                                          <p:val>
                                            <p:strVal val="#ppt_x"/>
                                          </p:val>
                                        </p:tav>
                                        <p:tav tm="100000">
                                          <p:val>
                                            <p:strVal val="#ppt_x"/>
                                          </p:val>
                                        </p:tav>
                                      </p:tavLst>
                                    </p:anim>
                                    <p:anim calcmode="lin" valueType="num">
                                      <p:cBhvr>
                                        <p:cTn id="39" dur="100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1000"/>
                                        <p:tgtEl>
                                          <p:spTgt spid="52"/>
                                        </p:tgtEl>
                                      </p:cBhvr>
                                    </p:animEffect>
                                    <p:anim calcmode="lin" valueType="num">
                                      <p:cBhvr>
                                        <p:cTn id="50" dur="1000" fill="hold"/>
                                        <p:tgtEl>
                                          <p:spTgt spid="52"/>
                                        </p:tgtEl>
                                        <p:attrNameLst>
                                          <p:attrName>ppt_x</p:attrName>
                                        </p:attrNameLst>
                                      </p:cBhvr>
                                      <p:tavLst>
                                        <p:tav tm="0">
                                          <p:val>
                                            <p:strVal val="#ppt_x"/>
                                          </p:val>
                                        </p:tav>
                                        <p:tav tm="100000">
                                          <p:val>
                                            <p:strVal val="#ppt_x"/>
                                          </p:val>
                                        </p:tav>
                                      </p:tavLst>
                                    </p:anim>
                                    <p:anim calcmode="lin" valueType="num">
                                      <p:cBhvr>
                                        <p:cTn id="5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P spid="44" grpId="0" bldLvl="0" animBg="1"/>
      <p:bldP spid="48" grpId="0" bldLvl="0" animBg="1"/>
      <p:bldP spid="52" grpId="0" bldLvl="0" animBg="1"/>
      <p:bldP spid="21"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1166614"/>
            <a:ext cx="7976344" cy="309181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职业生涯目标评估</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400" dirty="0"/>
              <a:t>大学生如果一直无法找到所希望的学习机会和工作，那么将根据现实情况重新选择职业生涯目标；</a:t>
            </a:r>
            <a:endParaRPr lang="en-US" altLang="zh-CN" sz="1400" dirty="0"/>
          </a:p>
          <a:p>
            <a:pPr>
              <a:lnSpc>
                <a:spcPct val="150000"/>
              </a:lnSpc>
            </a:pPr>
            <a:r>
              <a:rPr lang="zh-CN" altLang="en-US" sz="1400" dirty="0"/>
              <a:t>如果一直无法适应或胜任设计的职业生涯目标，在学习与工作中得不到应有的发展，导致自身长期压抑、不开心，将考虑修正和调整职业生涯规划；</a:t>
            </a:r>
            <a:endParaRPr lang="en-US" altLang="zh-CN" sz="1400" dirty="0"/>
          </a:p>
          <a:p>
            <a:pPr>
              <a:lnSpc>
                <a:spcPct val="150000"/>
              </a:lnSpc>
            </a:pPr>
            <a:r>
              <a:rPr lang="zh-CN" altLang="en-US" sz="1400" dirty="0"/>
              <a:t>如果结婚后，职业给家庭带来诸多的不便，或者家人反对所从事的职业，将考虑修正和调整职业生涯规划。</a:t>
            </a:r>
            <a:endParaRPr lang="en-US" altLang="zh-CN" sz="14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职业生涯路径评估</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dirty="0"/>
              <a:t>当出现适合自身发展和职业生涯发展的机会或选择，而原定发展方向缺少发展前景时，应尝试调整发展方向。</a:t>
            </a:r>
            <a:endParaRPr lang="en-US" altLang="zh-CN" sz="1400" dirty="0">
              <a:latin typeface="楷体" panose="02010609060101010101" pitchFamily="2" charset="-122"/>
              <a:ea typeface="楷体" panose="02010609060101010101" pitchFamily="2" charset="-122"/>
            </a:endParaRPr>
          </a:p>
        </p:txBody>
      </p:sp>
      <p:sp>
        <p:nvSpPr>
          <p:cNvPr id="9" name="文本框 8"/>
          <p:cNvSpPr txBox="1"/>
          <p:nvPr/>
        </p:nvSpPr>
        <p:spPr>
          <a:xfrm>
            <a:off x="684464" y="766558"/>
            <a:ext cx="2041474"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评估的内容</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2" name="文本框 21"/>
          <p:cNvSpPr txBox="1"/>
          <p:nvPr/>
        </p:nvSpPr>
        <p:spPr>
          <a:xfrm>
            <a:off x="2471937" y="278338"/>
            <a:ext cx="3697658"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一、职业生涯规划的评估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1234366"/>
            <a:ext cx="8208913" cy="267652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实施策略评估</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如果在其他地方可以找到一份令自己和家人十分满意的工作，就前往该地；</a:t>
            </a:r>
            <a:endParaRPr lang="en-US" altLang="zh-CN" sz="1600" dirty="0"/>
          </a:p>
          <a:p>
            <a:pPr>
              <a:lnSpc>
                <a:spcPct val="150000"/>
              </a:lnSpc>
            </a:pPr>
            <a:r>
              <a:rPr lang="zh-CN" altLang="en-US" sz="1600" dirty="0"/>
              <a:t>如果家人无法在自己工作的地方定居、工作，在征询家人意见后，将考虑改变已定计划，前往他地；如果在已定区域和职业选择上得不到发展，将考虑改变行动策略。</a:t>
            </a:r>
            <a:endParaRPr lang="en-US" altLang="zh-CN" sz="16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其他因素评估</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如果家庭需要更多的照顾，自己将把更多的精力放在家庭，甚至暂时放下工作；如果身体条件不允许，将放低对自己的职业要求；如果还有其他意外，就必须调整职业生涯规划。</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612074" y="772273"/>
            <a:ext cx="2041474"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评估的内容</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2" name="文本框 21"/>
          <p:cNvSpPr txBox="1"/>
          <p:nvPr/>
        </p:nvSpPr>
        <p:spPr>
          <a:xfrm>
            <a:off x="2471937" y="278338"/>
            <a:ext cx="369765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一、职业生涯规划的评估</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63"/>
          <p:cNvSpPr/>
          <p:nvPr/>
        </p:nvSpPr>
        <p:spPr>
          <a:xfrm>
            <a:off x="3342450" y="1399386"/>
            <a:ext cx="1222809" cy="1205408"/>
          </a:xfrm>
          <a:custGeom>
            <a:avLst/>
            <a:gdLst>
              <a:gd name="connsiteX0" fmla="*/ 615064 w 1870190"/>
              <a:gd name="connsiteY0" fmla="*/ 0 h 1843677"/>
              <a:gd name="connsiteX1" fmla="*/ 1049979 w 1870190"/>
              <a:gd name="connsiteY1" fmla="*/ 180148 h 1843677"/>
              <a:gd name="connsiteX2" fmla="*/ 1870190 w 1870190"/>
              <a:gd name="connsiteY2" fmla="*/ 1000359 h 1843677"/>
              <a:gd name="connsiteX3" fmla="*/ 1828048 w 1870190"/>
              <a:gd name="connsiteY3" fmla="*/ 1002487 h 1843677"/>
              <a:gd name="connsiteX4" fmla="*/ 986041 w 1870190"/>
              <a:gd name="connsiteY4" fmla="*/ 1763755 h 1843677"/>
              <a:gd name="connsiteX5" fmla="*/ 973843 w 1870190"/>
              <a:gd name="connsiteY5" fmla="*/ 1843677 h 1843677"/>
              <a:gd name="connsiteX6" fmla="*/ 180147 w 1870190"/>
              <a:gd name="connsiteY6" fmla="*/ 1049981 h 1843677"/>
              <a:gd name="connsiteX7" fmla="*/ 180147 w 1870190"/>
              <a:gd name="connsiteY7" fmla="*/ 180148 h 1843677"/>
              <a:gd name="connsiteX8" fmla="*/ 615064 w 1870190"/>
              <a:gd name="connsiteY8" fmla="*/ 0 h 184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0190" h="1843677">
                <a:moveTo>
                  <a:pt x="615064" y="0"/>
                </a:moveTo>
                <a:cubicBezTo>
                  <a:pt x="772472" y="1"/>
                  <a:pt x="929881" y="60049"/>
                  <a:pt x="1049979" y="180148"/>
                </a:cubicBezTo>
                <a:lnTo>
                  <a:pt x="1870190" y="1000359"/>
                </a:lnTo>
                <a:lnTo>
                  <a:pt x="1828048" y="1002487"/>
                </a:lnTo>
                <a:cubicBezTo>
                  <a:pt x="1408674" y="1045077"/>
                  <a:pt x="1069131" y="1357708"/>
                  <a:pt x="986041" y="1763755"/>
                </a:cubicBezTo>
                <a:lnTo>
                  <a:pt x="973843" y="1843677"/>
                </a:lnTo>
                <a:lnTo>
                  <a:pt x="180147" y="1049981"/>
                </a:lnTo>
                <a:cubicBezTo>
                  <a:pt x="-60050" y="809784"/>
                  <a:pt x="-60050" y="420345"/>
                  <a:pt x="180147" y="180148"/>
                </a:cubicBezTo>
                <a:cubicBezTo>
                  <a:pt x="300246" y="60049"/>
                  <a:pt x="457654" y="1"/>
                  <a:pt x="615064" y="0"/>
                </a:cubicBez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1" name="任意多边形 64"/>
          <p:cNvSpPr/>
          <p:nvPr/>
        </p:nvSpPr>
        <p:spPr>
          <a:xfrm>
            <a:off x="4677650" y="1412773"/>
            <a:ext cx="1212590" cy="1231370"/>
          </a:xfrm>
          <a:custGeom>
            <a:avLst/>
            <a:gdLst>
              <a:gd name="connsiteX0" fmla="*/ 1239496 w 1854559"/>
              <a:gd name="connsiteY0" fmla="*/ 0 h 1883386"/>
              <a:gd name="connsiteX1" fmla="*/ 1674412 w 1854559"/>
              <a:gd name="connsiteY1" fmla="*/ 180147 h 1883386"/>
              <a:gd name="connsiteX2" fmla="*/ 1674413 w 1854559"/>
              <a:gd name="connsiteY2" fmla="*/ 1049980 h 1883386"/>
              <a:gd name="connsiteX3" fmla="*/ 841007 w 1854559"/>
              <a:gd name="connsiteY3" fmla="*/ 1883386 h 1883386"/>
              <a:gd name="connsiteX4" fmla="*/ 838743 w 1854559"/>
              <a:gd name="connsiteY4" fmla="*/ 1838559 h 1883386"/>
              <a:gd name="connsiteX5" fmla="*/ 77475 w 1854559"/>
              <a:gd name="connsiteY5" fmla="*/ 996552 h 1883386"/>
              <a:gd name="connsiteX6" fmla="*/ 0 w 1854559"/>
              <a:gd name="connsiteY6" fmla="*/ 984728 h 1883386"/>
              <a:gd name="connsiteX7" fmla="*/ 804580 w 1854559"/>
              <a:gd name="connsiteY7" fmla="*/ 180147 h 1883386"/>
              <a:gd name="connsiteX8" fmla="*/ 1239496 w 1854559"/>
              <a:gd name="connsiteY8" fmla="*/ 0 h 1883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4559" h="1883386">
                <a:moveTo>
                  <a:pt x="1239496" y="0"/>
                </a:moveTo>
                <a:cubicBezTo>
                  <a:pt x="1396905" y="0"/>
                  <a:pt x="1554314" y="60049"/>
                  <a:pt x="1674412" y="180147"/>
                </a:cubicBezTo>
                <a:cubicBezTo>
                  <a:pt x="1914609" y="420344"/>
                  <a:pt x="1914609" y="809783"/>
                  <a:pt x="1674413" y="1049980"/>
                </a:cubicBezTo>
                <a:lnTo>
                  <a:pt x="841007" y="1883386"/>
                </a:lnTo>
                <a:lnTo>
                  <a:pt x="838743" y="1838559"/>
                </a:lnTo>
                <a:cubicBezTo>
                  <a:pt x="796153" y="1419185"/>
                  <a:pt x="483523" y="1079642"/>
                  <a:pt x="77475" y="996552"/>
                </a:cubicBezTo>
                <a:lnTo>
                  <a:pt x="0" y="984728"/>
                </a:lnTo>
                <a:lnTo>
                  <a:pt x="804580" y="180147"/>
                </a:lnTo>
                <a:cubicBezTo>
                  <a:pt x="924679" y="60049"/>
                  <a:pt x="1082088" y="0"/>
                  <a:pt x="1239496" y="0"/>
                </a:cubicBezTo>
                <a:close/>
              </a:path>
            </a:pathLst>
          </a:custGeom>
          <a:solidFill>
            <a:schemeClr val="accent2"/>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2" name="任意多边形 65"/>
          <p:cNvSpPr/>
          <p:nvPr/>
        </p:nvSpPr>
        <p:spPr>
          <a:xfrm>
            <a:off x="4676049" y="2715580"/>
            <a:ext cx="1217560" cy="1234828"/>
          </a:xfrm>
          <a:custGeom>
            <a:avLst/>
            <a:gdLst>
              <a:gd name="connsiteX0" fmla="*/ 843318 w 1862160"/>
              <a:gd name="connsiteY0" fmla="*/ 0 h 1888674"/>
              <a:gd name="connsiteX1" fmla="*/ 1682013 w 1862160"/>
              <a:gd name="connsiteY1" fmla="*/ 838695 h 1888674"/>
              <a:gd name="connsiteX2" fmla="*/ 1682013 w 1862160"/>
              <a:gd name="connsiteY2" fmla="*/ 1708527 h 1888674"/>
              <a:gd name="connsiteX3" fmla="*/ 812180 w 1862160"/>
              <a:gd name="connsiteY3" fmla="*/ 1708527 h 1888674"/>
              <a:gd name="connsiteX4" fmla="*/ 0 w 1862160"/>
              <a:gd name="connsiteY4" fmla="*/ 896347 h 1888674"/>
              <a:gd name="connsiteX5" fmla="*/ 79922 w 1862160"/>
              <a:gd name="connsiteY5" fmla="*/ 884149 h 1888674"/>
              <a:gd name="connsiteX6" fmla="*/ 841190 w 1862160"/>
              <a:gd name="connsiteY6" fmla="*/ 42142 h 1888674"/>
              <a:gd name="connsiteX7" fmla="*/ 843318 w 1862160"/>
              <a:gd name="connsiteY7" fmla="*/ 0 h 188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2160" h="1888674">
                <a:moveTo>
                  <a:pt x="843318" y="0"/>
                </a:moveTo>
                <a:lnTo>
                  <a:pt x="1682013" y="838695"/>
                </a:lnTo>
                <a:cubicBezTo>
                  <a:pt x="1922209" y="1078891"/>
                  <a:pt x="1922209" y="1468330"/>
                  <a:pt x="1682013" y="1708527"/>
                </a:cubicBezTo>
                <a:cubicBezTo>
                  <a:pt x="1441816" y="1948724"/>
                  <a:pt x="1052377" y="1948724"/>
                  <a:pt x="812180" y="1708527"/>
                </a:cubicBezTo>
                <a:lnTo>
                  <a:pt x="0" y="896347"/>
                </a:lnTo>
                <a:lnTo>
                  <a:pt x="79922" y="884149"/>
                </a:lnTo>
                <a:cubicBezTo>
                  <a:pt x="485970" y="801060"/>
                  <a:pt x="798600" y="461516"/>
                  <a:pt x="841190" y="42142"/>
                </a:cubicBezTo>
                <a:lnTo>
                  <a:pt x="843318" y="0"/>
                </a:lnTo>
                <a:close/>
              </a:path>
            </a:pathLst>
          </a:custGeom>
          <a:solidFill>
            <a:schemeClr val="accent4"/>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3" name="任意多边形 66"/>
          <p:cNvSpPr/>
          <p:nvPr/>
        </p:nvSpPr>
        <p:spPr>
          <a:xfrm>
            <a:off x="3339080" y="2754774"/>
            <a:ext cx="1227936" cy="1209021"/>
          </a:xfrm>
          <a:custGeom>
            <a:avLst/>
            <a:gdLst>
              <a:gd name="connsiteX0" fmla="*/ 979371 w 1878030"/>
              <a:gd name="connsiteY0" fmla="*/ 0 h 1849202"/>
              <a:gd name="connsiteX1" fmla="*/ 991195 w 1878030"/>
              <a:gd name="connsiteY1" fmla="*/ 77475 h 1849202"/>
              <a:gd name="connsiteX2" fmla="*/ 1833202 w 1878030"/>
              <a:gd name="connsiteY2" fmla="*/ 838743 h 1849202"/>
              <a:gd name="connsiteX3" fmla="*/ 1878030 w 1878030"/>
              <a:gd name="connsiteY3" fmla="*/ 841007 h 1849202"/>
              <a:gd name="connsiteX4" fmla="*/ 1049980 w 1878030"/>
              <a:gd name="connsiteY4" fmla="*/ 1669055 h 1849202"/>
              <a:gd name="connsiteX5" fmla="*/ 180148 w 1878030"/>
              <a:gd name="connsiteY5" fmla="*/ 1669055 h 1849202"/>
              <a:gd name="connsiteX6" fmla="*/ 0 w 1878030"/>
              <a:gd name="connsiteY6" fmla="*/ 1234138 h 1849202"/>
              <a:gd name="connsiteX7" fmla="*/ 180148 w 1878030"/>
              <a:gd name="connsiteY7" fmla="*/ 799223 h 1849202"/>
              <a:gd name="connsiteX8" fmla="*/ 979371 w 1878030"/>
              <a:gd name="connsiteY8" fmla="*/ 0 h 1849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8030" h="1849202">
                <a:moveTo>
                  <a:pt x="979371" y="0"/>
                </a:moveTo>
                <a:lnTo>
                  <a:pt x="991195" y="77475"/>
                </a:lnTo>
                <a:cubicBezTo>
                  <a:pt x="1074285" y="483523"/>
                  <a:pt x="1413828" y="796153"/>
                  <a:pt x="1833202" y="838743"/>
                </a:cubicBezTo>
                <a:lnTo>
                  <a:pt x="1878030" y="841007"/>
                </a:lnTo>
                <a:lnTo>
                  <a:pt x="1049980" y="1669055"/>
                </a:lnTo>
                <a:cubicBezTo>
                  <a:pt x="809784" y="1909252"/>
                  <a:pt x="420345" y="1909252"/>
                  <a:pt x="180148" y="1669055"/>
                </a:cubicBezTo>
                <a:cubicBezTo>
                  <a:pt x="60049" y="1548956"/>
                  <a:pt x="1" y="1391548"/>
                  <a:pt x="0" y="1234138"/>
                </a:cubicBezTo>
                <a:cubicBezTo>
                  <a:pt x="1" y="1076730"/>
                  <a:pt x="60049" y="919321"/>
                  <a:pt x="180148" y="799223"/>
                </a:cubicBezTo>
                <a:lnTo>
                  <a:pt x="979371" y="0"/>
                </a:lnTo>
                <a:close/>
              </a:path>
            </a:pathLst>
          </a:custGeom>
          <a:solidFill>
            <a:schemeClr val="accent3"/>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4" name="任意多边形 70"/>
          <p:cNvSpPr/>
          <p:nvPr/>
        </p:nvSpPr>
        <p:spPr>
          <a:xfrm>
            <a:off x="3954354" y="2695613"/>
            <a:ext cx="647502" cy="631677"/>
          </a:xfrm>
          <a:custGeom>
            <a:avLst/>
            <a:gdLst>
              <a:gd name="connsiteX0" fmla="*/ 0 w 990303"/>
              <a:gd name="connsiteY0" fmla="*/ 0 h 966152"/>
              <a:gd name="connsiteX1" fmla="*/ 391212 w 990303"/>
              <a:gd name="connsiteY1" fmla="*/ 0 h 966152"/>
              <a:gd name="connsiteX2" fmla="*/ 400871 w 990303"/>
              <a:gd name="connsiteY2" fmla="*/ 95820 h 966152"/>
              <a:gd name="connsiteX3" fmla="*/ 990303 w 990303"/>
              <a:gd name="connsiteY3" fmla="*/ 576220 h 966152"/>
              <a:gd name="connsiteX4" fmla="*/ 990303 w 990303"/>
              <a:gd name="connsiteY4" fmla="*/ 966152 h 966152"/>
              <a:gd name="connsiteX5" fmla="*/ 3835 w 990303"/>
              <a:gd name="connsiteY5" fmla="*/ 75949 h 966152"/>
              <a:gd name="connsiteX6" fmla="*/ 0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0" y="0"/>
                </a:moveTo>
                <a:lnTo>
                  <a:pt x="391212" y="0"/>
                </a:lnTo>
                <a:lnTo>
                  <a:pt x="400871" y="95820"/>
                </a:lnTo>
                <a:cubicBezTo>
                  <a:pt x="456974" y="369984"/>
                  <a:pt x="699554" y="576220"/>
                  <a:pt x="990303" y="576220"/>
                </a:cubicBezTo>
                <a:lnTo>
                  <a:pt x="990303" y="966152"/>
                </a:lnTo>
                <a:cubicBezTo>
                  <a:pt x="476893" y="966152"/>
                  <a:pt x="54615" y="575963"/>
                  <a:pt x="3835" y="75949"/>
                </a:cubicBezTo>
                <a:lnTo>
                  <a:pt x="0" y="0"/>
                </a:lnTo>
                <a:close/>
              </a:path>
            </a:pathLst>
          </a:custGeom>
          <a:solidFill>
            <a:schemeClr val="accent3">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5" name="任意多边形 71"/>
          <p:cNvSpPr/>
          <p:nvPr/>
        </p:nvSpPr>
        <p:spPr>
          <a:xfrm>
            <a:off x="3953515" y="2030678"/>
            <a:ext cx="648342" cy="664936"/>
          </a:xfrm>
          <a:custGeom>
            <a:avLst/>
            <a:gdLst>
              <a:gd name="connsiteX0" fmla="*/ 991587 w 991587"/>
              <a:gd name="connsiteY0" fmla="*/ 0 h 1017022"/>
              <a:gd name="connsiteX1" fmla="*/ 991587 w 991587"/>
              <a:gd name="connsiteY1" fmla="*/ 389932 h 1017022"/>
              <a:gd name="connsiteX2" fmla="*/ 389932 w 991587"/>
              <a:gd name="connsiteY2" fmla="*/ 991587 h 1017022"/>
              <a:gd name="connsiteX3" fmla="*/ 392496 w 991587"/>
              <a:gd name="connsiteY3" fmla="*/ 1017022 h 1017022"/>
              <a:gd name="connsiteX4" fmla="*/ 1284 w 991587"/>
              <a:gd name="connsiteY4" fmla="*/ 1017022 h 1017022"/>
              <a:gd name="connsiteX5" fmla="*/ 0 w 991587"/>
              <a:gd name="connsiteY5" fmla="*/ 991587 h 1017022"/>
              <a:gd name="connsiteX6" fmla="*/ 991587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991587" y="0"/>
                </a:moveTo>
                <a:lnTo>
                  <a:pt x="991587" y="389932"/>
                </a:lnTo>
                <a:cubicBezTo>
                  <a:pt x="659302" y="389932"/>
                  <a:pt x="389932" y="659302"/>
                  <a:pt x="389932" y="991587"/>
                </a:cubicBezTo>
                <a:lnTo>
                  <a:pt x="392496" y="1017022"/>
                </a:lnTo>
                <a:lnTo>
                  <a:pt x="1284" y="1017022"/>
                </a:lnTo>
                <a:lnTo>
                  <a:pt x="0" y="991587"/>
                </a:lnTo>
                <a:cubicBezTo>
                  <a:pt x="0" y="443949"/>
                  <a:pt x="443949" y="0"/>
                  <a:pt x="991587" y="0"/>
                </a:cubicBezTo>
                <a:close/>
              </a:path>
            </a:pathLst>
          </a:custGeom>
          <a:solidFill>
            <a:schemeClr val="accent1">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6" name="任意多边形 72"/>
          <p:cNvSpPr/>
          <p:nvPr/>
        </p:nvSpPr>
        <p:spPr>
          <a:xfrm>
            <a:off x="4601855" y="2695613"/>
            <a:ext cx="647502" cy="631677"/>
          </a:xfrm>
          <a:custGeom>
            <a:avLst/>
            <a:gdLst>
              <a:gd name="connsiteX0" fmla="*/ 599091 w 990303"/>
              <a:gd name="connsiteY0" fmla="*/ 0 h 966152"/>
              <a:gd name="connsiteX1" fmla="*/ 990303 w 990303"/>
              <a:gd name="connsiteY1" fmla="*/ 0 h 966152"/>
              <a:gd name="connsiteX2" fmla="*/ 986468 w 990303"/>
              <a:gd name="connsiteY2" fmla="*/ 75949 h 966152"/>
              <a:gd name="connsiteX3" fmla="*/ 0 w 990303"/>
              <a:gd name="connsiteY3" fmla="*/ 966152 h 966152"/>
              <a:gd name="connsiteX4" fmla="*/ 0 w 990303"/>
              <a:gd name="connsiteY4" fmla="*/ 576220 h 966152"/>
              <a:gd name="connsiteX5" fmla="*/ 589432 w 990303"/>
              <a:gd name="connsiteY5" fmla="*/ 95820 h 966152"/>
              <a:gd name="connsiteX6" fmla="*/ 599091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599091" y="0"/>
                </a:moveTo>
                <a:lnTo>
                  <a:pt x="990303" y="0"/>
                </a:lnTo>
                <a:lnTo>
                  <a:pt x="986468" y="75949"/>
                </a:lnTo>
                <a:cubicBezTo>
                  <a:pt x="935689" y="575963"/>
                  <a:pt x="513411" y="966152"/>
                  <a:pt x="0" y="966152"/>
                </a:cubicBezTo>
                <a:lnTo>
                  <a:pt x="0" y="576220"/>
                </a:lnTo>
                <a:cubicBezTo>
                  <a:pt x="290750" y="576220"/>
                  <a:pt x="533330" y="369984"/>
                  <a:pt x="589432" y="95820"/>
                </a:cubicBezTo>
                <a:lnTo>
                  <a:pt x="599091" y="0"/>
                </a:lnTo>
                <a:close/>
              </a:path>
            </a:pathLst>
          </a:custGeom>
          <a:solidFill>
            <a:schemeClr val="accent4">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7" name="任意多边形 73"/>
          <p:cNvSpPr/>
          <p:nvPr/>
        </p:nvSpPr>
        <p:spPr>
          <a:xfrm>
            <a:off x="4601856" y="2030678"/>
            <a:ext cx="648342" cy="664936"/>
          </a:xfrm>
          <a:custGeom>
            <a:avLst/>
            <a:gdLst>
              <a:gd name="connsiteX0" fmla="*/ 0 w 991587"/>
              <a:gd name="connsiteY0" fmla="*/ 0 h 1017022"/>
              <a:gd name="connsiteX1" fmla="*/ 991587 w 991587"/>
              <a:gd name="connsiteY1" fmla="*/ 991587 h 1017022"/>
              <a:gd name="connsiteX2" fmla="*/ 990303 w 991587"/>
              <a:gd name="connsiteY2" fmla="*/ 1017022 h 1017022"/>
              <a:gd name="connsiteX3" fmla="*/ 599091 w 991587"/>
              <a:gd name="connsiteY3" fmla="*/ 1017022 h 1017022"/>
              <a:gd name="connsiteX4" fmla="*/ 601655 w 991587"/>
              <a:gd name="connsiteY4" fmla="*/ 991587 h 1017022"/>
              <a:gd name="connsiteX5" fmla="*/ 0 w 991587"/>
              <a:gd name="connsiteY5" fmla="*/ 389932 h 1017022"/>
              <a:gd name="connsiteX6" fmla="*/ 0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0" y="0"/>
                </a:moveTo>
                <a:cubicBezTo>
                  <a:pt x="547638" y="0"/>
                  <a:pt x="991587" y="443949"/>
                  <a:pt x="991587" y="991587"/>
                </a:cubicBezTo>
                <a:lnTo>
                  <a:pt x="990303" y="1017022"/>
                </a:lnTo>
                <a:lnTo>
                  <a:pt x="599091" y="1017022"/>
                </a:lnTo>
                <a:lnTo>
                  <a:pt x="601655" y="991587"/>
                </a:lnTo>
                <a:cubicBezTo>
                  <a:pt x="601655" y="659302"/>
                  <a:pt x="332285" y="389932"/>
                  <a:pt x="0" y="389932"/>
                </a:cubicBezTo>
                <a:lnTo>
                  <a:pt x="0" y="0"/>
                </a:lnTo>
                <a:close/>
              </a:path>
            </a:pathLst>
          </a:custGeom>
          <a:solidFill>
            <a:schemeClr val="accent2">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8" name="矩形 17"/>
          <p:cNvSpPr/>
          <p:nvPr/>
        </p:nvSpPr>
        <p:spPr>
          <a:xfrm>
            <a:off x="669472" y="1295133"/>
            <a:ext cx="2401679" cy="481875"/>
          </a:xfrm>
          <a:prstGeom prst="rect">
            <a:avLst/>
          </a:prstGeom>
        </p:spPr>
        <p:txBody>
          <a:bodyPr wrap="square" lIns="91453" tIns="45726" rIns="91453" bIns="45726">
            <a:spAutoFit/>
          </a:bodyPr>
          <a:lstStyle/>
          <a:p>
            <a:pPr algn="r">
              <a:lnSpc>
                <a:spcPct val="150000"/>
              </a:lnSpc>
            </a:pPr>
            <a:r>
              <a:rPr lang="en-US" altLang="zh-CN" sz="2000" b="1" dirty="0">
                <a:solidFill>
                  <a:schemeClr val="accent1"/>
                </a:solidFill>
                <a:latin typeface="楷体" panose="02010609060101010101" pitchFamily="2" charset="-122"/>
                <a:ea typeface="楷体" panose="02010609060101010101" pitchFamily="2" charset="-122"/>
              </a:rPr>
              <a:t>1.</a:t>
            </a:r>
            <a:r>
              <a:rPr lang="zh-CN" altLang="en-US" sz="2000" b="1" dirty="0">
                <a:solidFill>
                  <a:schemeClr val="accent1"/>
                </a:solidFill>
                <a:latin typeface="楷体" panose="02010609060101010101" pitchFamily="2" charset="-122"/>
                <a:ea typeface="楷体" panose="02010609060101010101" pitchFamily="2" charset="-122"/>
              </a:rPr>
              <a:t>反思法</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20" name="矩形 19"/>
          <p:cNvSpPr/>
          <p:nvPr/>
        </p:nvSpPr>
        <p:spPr>
          <a:xfrm>
            <a:off x="645023" y="3067846"/>
            <a:ext cx="2401666" cy="481875"/>
          </a:xfrm>
          <a:prstGeom prst="rect">
            <a:avLst/>
          </a:prstGeom>
        </p:spPr>
        <p:txBody>
          <a:bodyPr wrap="square" lIns="91453" tIns="45726" rIns="91453" bIns="45726">
            <a:spAutoFit/>
          </a:bodyPr>
          <a:lstStyle/>
          <a:p>
            <a:pPr algn="r">
              <a:lnSpc>
                <a:spcPct val="150000"/>
              </a:lnSpc>
            </a:pPr>
            <a:r>
              <a:rPr lang="en-US" altLang="zh-CN" sz="2000" b="1" dirty="0">
                <a:solidFill>
                  <a:schemeClr val="accent1"/>
                </a:solidFill>
                <a:latin typeface="楷体" panose="02010609060101010101" pitchFamily="2" charset="-122"/>
                <a:ea typeface="楷体" panose="02010609060101010101" pitchFamily="2" charset="-122"/>
              </a:rPr>
              <a:t>3.</a:t>
            </a:r>
            <a:r>
              <a:rPr lang="zh-CN" altLang="en-US" sz="2000" b="1" dirty="0">
                <a:solidFill>
                  <a:schemeClr val="accent1"/>
                </a:solidFill>
                <a:latin typeface="楷体" panose="02010609060101010101" pitchFamily="2" charset="-122"/>
                <a:ea typeface="楷体" panose="02010609060101010101" pitchFamily="2" charset="-122"/>
              </a:rPr>
              <a:t>对比法</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22" name="矩形 21"/>
          <p:cNvSpPr/>
          <p:nvPr/>
        </p:nvSpPr>
        <p:spPr>
          <a:xfrm>
            <a:off x="6002603" y="1355310"/>
            <a:ext cx="2458621" cy="481875"/>
          </a:xfrm>
          <a:prstGeom prst="rect">
            <a:avLst/>
          </a:prstGeom>
        </p:spPr>
        <p:txBody>
          <a:bodyPr wrap="square" lIns="91453" tIns="45726" rIns="91453" bIns="45726">
            <a:spAutoFit/>
          </a:bodyPr>
          <a:lstStyle/>
          <a:p>
            <a:pPr>
              <a:lnSpc>
                <a:spcPct val="150000"/>
              </a:lnSpc>
            </a:pPr>
            <a:r>
              <a:rPr lang="en-US" altLang="zh-CN" sz="2000" b="1" dirty="0">
                <a:solidFill>
                  <a:schemeClr val="accent2">
                    <a:lumMod val="75000"/>
                  </a:schemeClr>
                </a:solidFill>
                <a:latin typeface="楷体" panose="02010609060101010101" pitchFamily="2" charset="-122"/>
                <a:ea typeface="楷体" panose="02010609060101010101" pitchFamily="2" charset="-122"/>
              </a:rPr>
              <a:t>2.</a:t>
            </a:r>
            <a:r>
              <a:rPr lang="zh-CN" altLang="en-US" sz="2000" b="1" dirty="0">
                <a:solidFill>
                  <a:schemeClr val="accent2">
                    <a:lumMod val="75000"/>
                  </a:schemeClr>
                </a:solidFill>
                <a:latin typeface="楷体" panose="02010609060101010101" pitchFamily="2" charset="-122"/>
                <a:ea typeface="楷体" panose="02010609060101010101" pitchFamily="2" charset="-122"/>
              </a:rPr>
              <a:t>调查法</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24" name="矩形 23"/>
          <p:cNvSpPr/>
          <p:nvPr/>
        </p:nvSpPr>
        <p:spPr>
          <a:xfrm>
            <a:off x="6026449" y="3071493"/>
            <a:ext cx="2495191" cy="481875"/>
          </a:xfrm>
          <a:prstGeom prst="rect">
            <a:avLst/>
          </a:prstGeom>
        </p:spPr>
        <p:txBody>
          <a:bodyPr wrap="square" lIns="91453" tIns="45726" rIns="91453" bIns="45726">
            <a:spAutoFit/>
          </a:bodyPr>
          <a:lstStyle/>
          <a:p>
            <a:pPr>
              <a:lnSpc>
                <a:spcPct val="150000"/>
              </a:lnSpc>
            </a:pPr>
            <a:r>
              <a:rPr lang="en-US" altLang="zh-CN" sz="2000" b="1" dirty="0">
                <a:solidFill>
                  <a:schemeClr val="accent2">
                    <a:lumMod val="75000"/>
                  </a:schemeClr>
                </a:solidFill>
                <a:latin typeface="楷体" panose="02010609060101010101" pitchFamily="2" charset="-122"/>
                <a:ea typeface="楷体" panose="02010609060101010101" pitchFamily="2" charset="-122"/>
              </a:rPr>
              <a:t>4.</a:t>
            </a:r>
            <a:r>
              <a:rPr lang="zh-CN" altLang="en-US" sz="2000" b="1" dirty="0">
                <a:solidFill>
                  <a:schemeClr val="accent2">
                    <a:lumMod val="75000"/>
                  </a:schemeClr>
                </a:solidFill>
                <a:latin typeface="楷体" panose="02010609060101010101" pitchFamily="2" charset="-122"/>
                <a:ea typeface="楷体" panose="02010609060101010101" pitchFamily="2" charset="-122"/>
              </a:rPr>
              <a:t>求教法</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26" name="AutoShape 4"/>
          <p:cNvSpPr/>
          <p:nvPr/>
        </p:nvSpPr>
        <p:spPr bwMode="auto">
          <a:xfrm>
            <a:off x="3553699" y="1586149"/>
            <a:ext cx="347723" cy="3492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ysClr val="window" lastClr="FFFFFF"/>
          </a:solidFill>
          <a:ln>
            <a:noFill/>
          </a:ln>
          <a:effectLst/>
        </p:spPr>
        <p:txBody>
          <a:bodyPr lIns="19053" tIns="19053" rIns="19053" bIns="19053"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nvGrpSpPr>
          <p:cNvPr id="27" name="Group 112"/>
          <p:cNvGrpSpPr/>
          <p:nvPr/>
        </p:nvGrpSpPr>
        <p:grpSpPr>
          <a:xfrm>
            <a:off x="3616700" y="3295048"/>
            <a:ext cx="359841" cy="337103"/>
            <a:chOff x="5368132" y="3540125"/>
            <a:chExt cx="465138" cy="435769"/>
          </a:xfrm>
          <a:solidFill>
            <a:sysClr val="window" lastClr="FFFFFF"/>
          </a:solidFill>
        </p:grpSpPr>
        <p:sp>
          <p:nvSpPr>
            <p:cNvPr id="28"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29"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0" name="组合 29"/>
          <p:cNvGrpSpPr/>
          <p:nvPr/>
        </p:nvGrpSpPr>
        <p:grpSpPr>
          <a:xfrm>
            <a:off x="5349016" y="1623512"/>
            <a:ext cx="246853" cy="359821"/>
            <a:chOff x="2528974" y="2863357"/>
            <a:chExt cx="246811" cy="359779"/>
          </a:xfrm>
          <a:solidFill>
            <a:sysClr val="window" lastClr="FFFFFF"/>
          </a:solidFill>
        </p:grpSpPr>
        <p:sp>
          <p:nvSpPr>
            <p:cNvPr id="31"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2"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3" name="组合 32"/>
          <p:cNvGrpSpPr/>
          <p:nvPr/>
        </p:nvGrpSpPr>
        <p:grpSpPr>
          <a:xfrm>
            <a:off x="5315253" y="3267352"/>
            <a:ext cx="269922" cy="358818"/>
            <a:chOff x="1798638" y="2859882"/>
            <a:chExt cx="269875" cy="358775"/>
          </a:xfrm>
        </p:grpSpPr>
        <p:sp>
          <p:nvSpPr>
            <p:cNvPr id="34" name="AutoShape 115"/>
            <p:cNvSpPr/>
            <p:nvPr/>
          </p:nvSpPr>
          <p:spPr bwMode="auto">
            <a:xfrm>
              <a:off x="1798638" y="2859882"/>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5" name="AutoShape 116"/>
            <p:cNvSpPr/>
            <p:nvPr/>
          </p:nvSpPr>
          <p:spPr bwMode="auto">
            <a:xfrm>
              <a:off x="1911350" y="3072730"/>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sp>
        <p:nvSpPr>
          <p:cNvPr id="39" name="文本框 38"/>
          <p:cNvSpPr txBox="1"/>
          <p:nvPr/>
        </p:nvSpPr>
        <p:spPr>
          <a:xfrm>
            <a:off x="3300029" y="241413"/>
            <a:ext cx="2041474"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评估的方法</a:t>
            </a:r>
            <a:endParaRPr lang="zh-CN" altLang="en-US" sz="20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P spid="2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916360"/>
            <a:ext cx="8352928" cy="3724096"/>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反思法</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对职业生涯规划实践的回顾，职业生涯规划中计划的学习时间是否充足？学习有什么收获？还存在哪些问题？方法上有何体会？</a:t>
            </a:r>
            <a:endParaRPr lang="en-US" altLang="zh-CN" sz="14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调查法</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大学生要在职业生涯规划的每个近期目标实现后，对下一步的主客观环境、条件做些调查、分析，看看条件是否变化？哪些条件变好？哪些条件变坏？总体情况如何？要心中有数，然后根据变化了的情况，恰如其分地修改下一步拟订的计划。</a:t>
            </a:r>
            <a:endParaRPr lang="en-US" altLang="zh-CN" sz="14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对比法</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每个人有自己的方法，所以在修改、制订职业生涯规划时应多比、多思、多学，吸收别人科学的方法。对别人职业生涯规划的分析，往往有助于自己对职业生涯规划进行修改。</a:t>
            </a:r>
            <a:endParaRPr lang="en-US" altLang="zh-CN" sz="14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求教法</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大学生应把职业生涯规划、追求告诉知己，让他们监督自己。自我反思往往十分困难，但别人能从旁观者角度清楚地看到自己的弱点。虚心、主动、积极、经常地征求别人对自己计划的看法及修改意见，往往会受益匪浅。</a:t>
            </a:r>
            <a:endParaRPr lang="en-US" altLang="zh-CN" sz="1400" dirty="0">
              <a:latin typeface="楷体" panose="02010609060101010101" pitchFamily="2" charset="-122"/>
              <a:ea typeface="楷体" panose="02010609060101010101" pitchFamily="2" charset="-122"/>
            </a:endParaRPr>
          </a:p>
        </p:txBody>
      </p:sp>
      <p:sp>
        <p:nvSpPr>
          <p:cNvPr id="7" name="文本框 6"/>
          <p:cNvSpPr txBox="1"/>
          <p:nvPr/>
        </p:nvSpPr>
        <p:spPr>
          <a:xfrm>
            <a:off x="3300029" y="241413"/>
            <a:ext cx="2041474"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评估的方法</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2" name="任意多边形 14"/>
          <p:cNvSpPr>
            <a:spLocks noChangeArrowheads="1"/>
          </p:cNvSpPr>
          <p:nvPr/>
        </p:nvSpPr>
        <p:spPr bwMode="auto">
          <a:xfrm>
            <a:off x="3630148" y="1381503"/>
            <a:ext cx="1448000" cy="1431997"/>
          </a:xfrm>
          <a:custGeom>
            <a:avLst/>
            <a:gdLst>
              <a:gd name="connsiteX0" fmla="*/ 1021508 w 1447749"/>
              <a:gd name="connsiteY0" fmla="*/ 0 h 1431827"/>
              <a:gd name="connsiteX1" fmla="*/ 1447749 w 1447749"/>
              <a:gd name="connsiteY1" fmla="*/ 426241 h 1431827"/>
              <a:gd name="connsiteX2" fmla="*/ 1021508 w 1447749"/>
              <a:gd name="connsiteY2" fmla="*/ 852482 h 1431827"/>
              <a:gd name="connsiteX3" fmla="*/ 986004 w 1447749"/>
              <a:gd name="connsiteY3" fmla="*/ 848903 h 1431827"/>
              <a:gd name="connsiteX4" fmla="*/ 988438 w 1447749"/>
              <a:gd name="connsiteY4" fmla="*/ 851394 h 1431827"/>
              <a:gd name="connsiteX5" fmla="*/ 578130 w 1447749"/>
              <a:gd name="connsiteY5" fmla="*/ 1164812 h 1431827"/>
              <a:gd name="connsiteX6" fmla="*/ 577161 w 1447749"/>
              <a:gd name="connsiteY6" fmla="*/ 1163822 h 1431827"/>
              <a:gd name="connsiteX7" fmla="*/ 573461 w 1447749"/>
              <a:gd name="connsiteY7" fmla="*/ 1200533 h 1431827"/>
              <a:gd name="connsiteX8" fmla="*/ 289673 w 1447749"/>
              <a:gd name="connsiteY8" fmla="*/ 1431827 h 1431827"/>
              <a:gd name="connsiteX9" fmla="*/ 0 w 1447749"/>
              <a:gd name="connsiteY9" fmla="*/ 1142154 h 1431827"/>
              <a:gd name="connsiteX10" fmla="*/ 231294 w 1447749"/>
              <a:gd name="connsiteY10" fmla="*/ 858366 h 1431827"/>
              <a:gd name="connsiteX11" fmla="*/ 274089 w 1447749"/>
              <a:gd name="connsiteY11" fmla="*/ 854052 h 1431827"/>
              <a:gd name="connsiteX12" fmla="*/ 273138 w 1447749"/>
              <a:gd name="connsiteY12" fmla="*/ 853080 h 1431827"/>
              <a:gd name="connsiteX13" fmla="*/ 595824 w 1447749"/>
              <a:gd name="connsiteY13" fmla="*/ 449512 h 1431827"/>
              <a:gd name="connsiteX14" fmla="*/ 597819 w 1447749"/>
              <a:gd name="connsiteY14" fmla="*/ 451555 h 1431827"/>
              <a:gd name="connsiteX15" fmla="*/ 595267 w 1447749"/>
              <a:gd name="connsiteY15" fmla="*/ 426241 h 1431827"/>
              <a:gd name="connsiteX16" fmla="*/ 1021508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021508" y="0"/>
                </a:moveTo>
                <a:cubicBezTo>
                  <a:pt x="1256914" y="0"/>
                  <a:pt x="1447749" y="190835"/>
                  <a:pt x="1447749" y="426241"/>
                </a:cubicBezTo>
                <a:cubicBezTo>
                  <a:pt x="1447749" y="661647"/>
                  <a:pt x="1256914" y="852482"/>
                  <a:pt x="1021508" y="852482"/>
                </a:cubicBezTo>
                <a:lnTo>
                  <a:pt x="986004" y="848903"/>
                </a:lnTo>
                <a:lnTo>
                  <a:pt x="988438" y="851394"/>
                </a:lnTo>
                <a:cubicBezTo>
                  <a:pt x="681761" y="826961"/>
                  <a:pt x="594138" y="956710"/>
                  <a:pt x="578130" y="1164812"/>
                </a:cubicBezTo>
                <a:lnTo>
                  <a:pt x="577161" y="1163822"/>
                </a:lnTo>
                <a:lnTo>
                  <a:pt x="573461" y="1200533"/>
                </a:lnTo>
                <a:cubicBezTo>
                  <a:pt x="546450" y="1332532"/>
                  <a:pt x="429657" y="1431827"/>
                  <a:pt x="289673" y="1431827"/>
                </a:cubicBezTo>
                <a:cubicBezTo>
                  <a:pt x="129691" y="1431827"/>
                  <a:pt x="0" y="1302136"/>
                  <a:pt x="0" y="1142154"/>
                </a:cubicBezTo>
                <a:cubicBezTo>
                  <a:pt x="0" y="1002170"/>
                  <a:pt x="99294" y="885377"/>
                  <a:pt x="231294" y="858366"/>
                </a:cubicBezTo>
                <a:lnTo>
                  <a:pt x="274089" y="854052"/>
                </a:lnTo>
                <a:lnTo>
                  <a:pt x="273138" y="853080"/>
                </a:lnTo>
                <a:cubicBezTo>
                  <a:pt x="482083" y="841284"/>
                  <a:pt x="612674" y="757032"/>
                  <a:pt x="595824" y="449512"/>
                </a:cubicBezTo>
                <a:lnTo>
                  <a:pt x="597819" y="451555"/>
                </a:lnTo>
                <a:lnTo>
                  <a:pt x="595267" y="426241"/>
                </a:lnTo>
                <a:cubicBezTo>
                  <a:pt x="595267" y="190835"/>
                  <a:pt x="786102" y="0"/>
                  <a:pt x="1021508"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3" name="任意多边形 15"/>
          <p:cNvSpPr>
            <a:spLocks noChangeArrowheads="1"/>
          </p:cNvSpPr>
          <p:nvPr/>
        </p:nvSpPr>
        <p:spPr bwMode="auto">
          <a:xfrm>
            <a:off x="2658691" y="2034411"/>
            <a:ext cx="1430851" cy="1447922"/>
          </a:xfrm>
          <a:custGeom>
            <a:avLst/>
            <a:gdLst>
              <a:gd name="connsiteX0" fmla="*/ 426241 w 1430601"/>
              <a:gd name="connsiteY0" fmla="*/ 0 h 1447750"/>
              <a:gd name="connsiteX1" fmla="*/ 852482 w 1430601"/>
              <a:gd name="connsiteY1" fmla="*/ 426241 h 1447750"/>
              <a:gd name="connsiteX2" fmla="*/ 849018 w 1430601"/>
              <a:gd name="connsiteY2" fmla="*/ 460604 h 1447750"/>
              <a:gd name="connsiteX3" fmla="*/ 850338 w 1430601"/>
              <a:gd name="connsiteY3" fmla="*/ 459311 h 1447750"/>
              <a:gd name="connsiteX4" fmla="*/ 1163588 w 1430601"/>
              <a:gd name="connsiteY4" fmla="*/ 869619 h 1447750"/>
              <a:gd name="connsiteX5" fmla="*/ 1162650 w 1430601"/>
              <a:gd name="connsiteY5" fmla="*/ 870537 h 1447750"/>
              <a:gd name="connsiteX6" fmla="*/ 1199797 w 1430601"/>
              <a:gd name="connsiteY6" fmla="*/ 874289 h 1447750"/>
              <a:gd name="connsiteX7" fmla="*/ 1430601 w 1430601"/>
              <a:gd name="connsiteY7" fmla="*/ 1158077 h 1447750"/>
              <a:gd name="connsiteX8" fmla="*/ 1141541 w 1430601"/>
              <a:gd name="connsiteY8" fmla="*/ 1447750 h 1447750"/>
              <a:gd name="connsiteX9" fmla="*/ 858354 w 1430601"/>
              <a:gd name="connsiteY9" fmla="*/ 1216456 h 1447750"/>
              <a:gd name="connsiteX10" fmla="*/ 853954 w 1430601"/>
              <a:gd name="connsiteY10" fmla="*/ 1172720 h 1447750"/>
              <a:gd name="connsiteX11" fmla="*/ 852022 w 1430601"/>
              <a:gd name="connsiteY11" fmla="*/ 1174611 h 1447750"/>
              <a:gd name="connsiteX12" fmla="*/ 449512 w 1430601"/>
              <a:gd name="connsiteY12" fmla="*/ 851925 h 1447750"/>
              <a:gd name="connsiteX13" fmla="*/ 451548 w 1430601"/>
              <a:gd name="connsiteY13" fmla="*/ 849931 h 1447750"/>
              <a:gd name="connsiteX14" fmla="*/ 426241 w 1430601"/>
              <a:gd name="connsiteY14" fmla="*/ 852482 h 1447750"/>
              <a:gd name="connsiteX15" fmla="*/ 0 w 1430601"/>
              <a:gd name="connsiteY15" fmla="*/ 426241 h 1447750"/>
              <a:gd name="connsiteX16" fmla="*/ 426241 w 1430601"/>
              <a:gd name="connsiteY16" fmla="*/ 0 h 14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601" h="1447750">
                <a:moveTo>
                  <a:pt x="426241" y="0"/>
                </a:moveTo>
                <a:cubicBezTo>
                  <a:pt x="661647" y="0"/>
                  <a:pt x="852482" y="190835"/>
                  <a:pt x="852482" y="426241"/>
                </a:cubicBezTo>
                <a:lnTo>
                  <a:pt x="849018" y="460604"/>
                </a:lnTo>
                <a:lnTo>
                  <a:pt x="850338" y="459311"/>
                </a:lnTo>
                <a:cubicBezTo>
                  <a:pt x="825917" y="765988"/>
                  <a:pt x="955597" y="853611"/>
                  <a:pt x="1163588" y="869619"/>
                </a:cubicBezTo>
                <a:lnTo>
                  <a:pt x="1162650" y="870537"/>
                </a:lnTo>
                <a:lnTo>
                  <a:pt x="1199797" y="874289"/>
                </a:lnTo>
                <a:cubicBezTo>
                  <a:pt x="1331516" y="901300"/>
                  <a:pt x="1430601" y="1018093"/>
                  <a:pt x="1430601" y="1158077"/>
                </a:cubicBezTo>
                <a:cubicBezTo>
                  <a:pt x="1430601" y="1318059"/>
                  <a:pt x="1301184" y="1447750"/>
                  <a:pt x="1141541" y="1447750"/>
                </a:cubicBezTo>
                <a:cubicBezTo>
                  <a:pt x="1001854" y="1447750"/>
                  <a:pt x="885308" y="1348455"/>
                  <a:pt x="858354" y="1216456"/>
                </a:cubicBezTo>
                <a:lnTo>
                  <a:pt x="853954" y="1172720"/>
                </a:lnTo>
                <a:lnTo>
                  <a:pt x="852022" y="1174611"/>
                </a:lnTo>
                <a:cubicBezTo>
                  <a:pt x="840233" y="965666"/>
                  <a:pt x="756026" y="834233"/>
                  <a:pt x="449512" y="851925"/>
                </a:cubicBezTo>
                <a:lnTo>
                  <a:pt x="451548" y="849931"/>
                </a:lnTo>
                <a:lnTo>
                  <a:pt x="426241" y="852482"/>
                </a:lnTo>
                <a:cubicBezTo>
                  <a:pt x="190835" y="852482"/>
                  <a:pt x="0" y="661647"/>
                  <a:pt x="0" y="426241"/>
                </a:cubicBezTo>
                <a:cubicBezTo>
                  <a:pt x="0" y="190835"/>
                  <a:pt x="190835" y="0"/>
                  <a:pt x="426241"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4" name="任意多边形 16"/>
          <p:cNvSpPr>
            <a:spLocks noChangeArrowheads="1"/>
          </p:cNvSpPr>
          <p:nvPr/>
        </p:nvSpPr>
        <p:spPr bwMode="auto">
          <a:xfrm>
            <a:off x="3420667" y="3004594"/>
            <a:ext cx="1448000" cy="1431997"/>
          </a:xfrm>
          <a:custGeom>
            <a:avLst/>
            <a:gdLst>
              <a:gd name="connsiteX0" fmla="*/ 1158689 w 1447749"/>
              <a:gd name="connsiteY0" fmla="*/ 0 h 1431827"/>
              <a:gd name="connsiteX1" fmla="*/ 1447749 w 1447749"/>
              <a:gd name="connsiteY1" fmla="*/ 289673 h 1431827"/>
              <a:gd name="connsiteX2" fmla="*/ 1216945 w 1447749"/>
              <a:gd name="connsiteY2" fmla="*/ 573461 h 1431827"/>
              <a:gd name="connsiteX3" fmla="*/ 1173716 w 1447749"/>
              <a:gd name="connsiteY3" fmla="*/ 577828 h 1431827"/>
              <a:gd name="connsiteX4" fmla="*/ 1174611 w 1447749"/>
              <a:gd name="connsiteY4" fmla="*/ 578745 h 1431827"/>
              <a:gd name="connsiteX5" fmla="*/ 851926 w 1447749"/>
              <a:gd name="connsiteY5" fmla="*/ 982313 h 1431827"/>
              <a:gd name="connsiteX6" fmla="*/ 849930 w 1447749"/>
              <a:gd name="connsiteY6" fmla="*/ 980270 h 1431827"/>
              <a:gd name="connsiteX7" fmla="*/ 852482 w 1447749"/>
              <a:gd name="connsiteY7" fmla="*/ 1005586 h 1431827"/>
              <a:gd name="connsiteX8" fmla="*/ 426241 w 1447749"/>
              <a:gd name="connsiteY8" fmla="*/ 1431827 h 1431827"/>
              <a:gd name="connsiteX9" fmla="*/ 0 w 1447749"/>
              <a:gd name="connsiteY9" fmla="*/ 1005586 h 1431827"/>
              <a:gd name="connsiteX10" fmla="*/ 426241 w 1447749"/>
              <a:gd name="connsiteY10" fmla="*/ 579345 h 1431827"/>
              <a:gd name="connsiteX11" fmla="*/ 461747 w 1447749"/>
              <a:gd name="connsiteY11" fmla="*/ 582924 h 1431827"/>
              <a:gd name="connsiteX12" fmla="*/ 459311 w 1447749"/>
              <a:gd name="connsiteY12" fmla="*/ 580431 h 1431827"/>
              <a:gd name="connsiteX13" fmla="*/ 870461 w 1447749"/>
              <a:gd name="connsiteY13" fmla="*/ 267013 h 1431827"/>
              <a:gd name="connsiteX14" fmla="*/ 871773 w 1447749"/>
              <a:gd name="connsiteY14" fmla="*/ 268358 h 1431827"/>
              <a:gd name="connsiteX15" fmla="*/ 875502 w 1447749"/>
              <a:gd name="connsiteY15" fmla="*/ 231294 h 1431827"/>
              <a:gd name="connsiteX16" fmla="*/ 1158689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158689" y="0"/>
                </a:moveTo>
                <a:cubicBezTo>
                  <a:pt x="1318332" y="0"/>
                  <a:pt x="1447749" y="129691"/>
                  <a:pt x="1447749" y="289673"/>
                </a:cubicBezTo>
                <a:cubicBezTo>
                  <a:pt x="1447749" y="429657"/>
                  <a:pt x="1348664" y="546450"/>
                  <a:pt x="1216945" y="573461"/>
                </a:cubicBezTo>
                <a:lnTo>
                  <a:pt x="1173716" y="577828"/>
                </a:lnTo>
                <a:lnTo>
                  <a:pt x="1174611" y="578745"/>
                </a:lnTo>
                <a:cubicBezTo>
                  <a:pt x="966509" y="590541"/>
                  <a:pt x="835075" y="674793"/>
                  <a:pt x="851926" y="982313"/>
                </a:cubicBezTo>
                <a:lnTo>
                  <a:pt x="849930" y="980270"/>
                </a:lnTo>
                <a:lnTo>
                  <a:pt x="852482" y="1005586"/>
                </a:lnTo>
                <a:cubicBezTo>
                  <a:pt x="852482" y="1240992"/>
                  <a:pt x="661647" y="1431827"/>
                  <a:pt x="426241" y="1431827"/>
                </a:cubicBezTo>
                <a:cubicBezTo>
                  <a:pt x="190835" y="1431827"/>
                  <a:pt x="0" y="1240992"/>
                  <a:pt x="0" y="1005586"/>
                </a:cubicBezTo>
                <a:cubicBezTo>
                  <a:pt x="0" y="770180"/>
                  <a:pt x="190835" y="579345"/>
                  <a:pt x="426241" y="579345"/>
                </a:cubicBezTo>
                <a:lnTo>
                  <a:pt x="461747" y="582924"/>
                </a:lnTo>
                <a:lnTo>
                  <a:pt x="459311" y="580431"/>
                </a:lnTo>
                <a:cubicBezTo>
                  <a:pt x="765989" y="604864"/>
                  <a:pt x="853611" y="475115"/>
                  <a:pt x="870461" y="267013"/>
                </a:cubicBezTo>
                <a:lnTo>
                  <a:pt x="871773" y="268358"/>
                </a:lnTo>
                <a:lnTo>
                  <a:pt x="875502" y="231294"/>
                </a:lnTo>
                <a:cubicBezTo>
                  <a:pt x="902456" y="99295"/>
                  <a:pt x="1019002" y="0"/>
                  <a:pt x="1158689"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5" name="椭圆 14"/>
          <p:cNvSpPr/>
          <p:nvPr/>
        </p:nvSpPr>
        <p:spPr>
          <a:xfrm>
            <a:off x="5020448" y="2994874"/>
            <a:ext cx="681437" cy="681399"/>
          </a:xfrm>
          <a:prstGeom prst="ellipse">
            <a:avLst/>
          </a:prstGeom>
          <a:solidFill>
            <a:schemeClr val="accent4"/>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7" name="椭圆 16"/>
          <p:cNvSpPr/>
          <p:nvPr/>
        </p:nvSpPr>
        <p:spPr>
          <a:xfrm>
            <a:off x="3491844" y="3676274"/>
            <a:ext cx="681437" cy="681399"/>
          </a:xfrm>
          <a:prstGeom prst="ellipse">
            <a:avLst/>
          </a:prstGeom>
          <a:solidFill>
            <a:schemeClr val="accent3"/>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8" name="椭圆 17"/>
          <p:cNvSpPr/>
          <p:nvPr/>
        </p:nvSpPr>
        <p:spPr>
          <a:xfrm>
            <a:off x="2741220" y="2115291"/>
            <a:ext cx="681437" cy="681399"/>
          </a:xfrm>
          <a:prstGeom prst="ellipse">
            <a:avLst/>
          </a:prstGeom>
          <a:solidFill>
            <a:schemeClr val="accent1"/>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9" name="AutoShape 112"/>
          <p:cNvSpPr/>
          <p:nvPr/>
        </p:nvSpPr>
        <p:spPr bwMode="auto">
          <a:xfrm>
            <a:off x="2901726" y="2276579"/>
            <a:ext cx="360424" cy="35881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0" name="AutoShape 113"/>
          <p:cNvSpPr/>
          <p:nvPr/>
        </p:nvSpPr>
        <p:spPr bwMode="auto">
          <a:xfrm>
            <a:off x="3709135" y="3837063"/>
            <a:ext cx="246854" cy="359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5" name="AutoShape 114"/>
          <p:cNvSpPr/>
          <p:nvPr/>
        </p:nvSpPr>
        <p:spPr bwMode="auto">
          <a:xfrm>
            <a:off x="3765014" y="3893553"/>
            <a:ext cx="73074" cy="730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6" name="椭圆 25"/>
          <p:cNvSpPr/>
          <p:nvPr/>
        </p:nvSpPr>
        <p:spPr>
          <a:xfrm>
            <a:off x="4334673" y="1461728"/>
            <a:ext cx="681437" cy="681399"/>
          </a:xfrm>
          <a:prstGeom prst="ellipse">
            <a:avLst/>
          </a:prstGeom>
          <a:solidFill>
            <a:schemeClr val="accent2"/>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grpSp>
        <p:nvGrpSpPr>
          <p:cNvPr id="27" name="组合 26"/>
          <p:cNvGrpSpPr/>
          <p:nvPr/>
        </p:nvGrpSpPr>
        <p:grpSpPr>
          <a:xfrm>
            <a:off x="4495778" y="1622822"/>
            <a:ext cx="359229" cy="359209"/>
            <a:chOff x="3191434" y="2145028"/>
            <a:chExt cx="359165" cy="359165"/>
          </a:xfrm>
          <a:solidFill>
            <a:schemeClr val="bg1"/>
          </a:solidFill>
        </p:grpSpPr>
        <p:sp>
          <p:nvSpPr>
            <p:cNvPr id="28"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9"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0"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grpSp>
      <p:sp>
        <p:nvSpPr>
          <p:cNvPr id="31" name="AutoShape 126"/>
          <p:cNvSpPr/>
          <p:nvPr/>
        </p:nvSpPr>
        <p:spPr bwMode="auto">
          <a:xfrm>
            <a:off x="5181552" y="3155968"/>
            <a:ext cx="359229" cy="3592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2" name="AutoShape 127"/>
          <p:cNvSpPr/>
          <p:nvPr/>
        </p:nvSpPr>
        <p:spPr bwMode="auto">
          <a:xfrm>
            <a:off x="5327086" y="3211844"/>
            <a:ext cx="84740" cy="84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3" name="任意多边形 35"/>
          <p:cNvSpPr>
            <a:spLocks noChangeArrowheads="1"/>
          </p:cNvSpPr>
          <p:nvPr/>
        </p:nvSpPr>
        <p:spPr bwMode="auto">
          <a:xfrm>
            <a:off x="4357823" y="2314932"/>
            <a:ext cx="1432076" cy="1447922"/>
          </a:xfrm>
          <a:custGeom>
            <a:avLst/>
            <a:gdLst>
              <a:gd name="connsiteX0" fmla="*/ 289673 w 1431827"/>
              <a:gd name="connsiteY0" fmla="*/ 0 h 1447749"/>
              <a:gd name="connsiteX1" fmla="*/ 573461 w 1431827"/>
              <a:gd name="connsiteY1" fmla="*/ 231294 h 1447749"/>
              <a:gd name="connsiteX2" fmla="*/ 577802 w 1431827"/>
              <a:gd name="connsiteY2" fmla="*/ 274359 h 1447749"/>
              <a:gd name="connsiteX3" fmla="*/ 579053 w 1431827"/>
              <a:gd name="connsiteY3" fmla="*/ 273136 h 1447749"/>
              <a:gd name="connsiteX4" fmla="*/ 981089 w 1431827"/>
              <a:gd name="connsiteY4" fmla="*/ 596664 h 1447749"/>
              <a:gd name="connsiteX5" fmla="*/ 978477 w 1431827"/>
              <a:gd name="connsiteY5" fmla="*/ 599220 h 1447749"/>
              <a:gd name="connsiteX6" fmla="*/ 1005586 w 1431827"/>
              <a:gd name="connsiteY6" fmla="*/ 596491 h 1447749"/>
              <a:gd name="connsiteX7" fmla="*/ 1431827 w 1431827"/>
              <a:gd name="connsiteY7" fmla="*/ 1022120 h 1447749"/>
              <a:gd name="connsiteX8" fmla="*/ 1005586 w 1431827"/>
              <a:gd name="connsiteY8" fmla="*/ 1447749 h 1447749"/>
              <a:gd name="connsiteX9" fmla="*/ 579345 w 1431827"/>
              <a:gd name="connsiteY9" fmla="*/ 1022120 h 1447749"/>
              <a:gd name="connsiteX10" fmla="*/ 582966 w 1431827"/>
              <a:gd name="connsiteY10" fmla="*/ 986254 h 1447749"/>
              <a:gd name="connsiteX11" fmla="*/ 580736 w 1431827"/>
              <a:gd name="connsiteY11" fmla="*/ 988436 h 1447749"/>
              <a:gd name="connsiteX12" fmla="*/ 267013 w 1431827"/>
              <a:gd name="connsiteY12" fmla="*/ 578128 h 1447749"/>
              <a:gd name="connsiteX13" fmla="*/ 268002 w 1431827"/>
              <a:gd name="connsiteY13" fmla="*/ 577161 h 1447749"/>
              <a:gd name="connsiteX14" fmla="*/ 231294 w 1431827"/>
              <a:gd name="connsiteY14" fmla="*/ 573461 h 1447749"/>
              <a:gd name="connsiteX15" fmla="*/ 0 w 1431827"/>
              <a:gd name="connsiteY15" fmla="*/ 289673 h 1447749"/>
              <a:gd name="connsiteX16" fmla="*/ 289673 w 1431827"/>
              <a:gd name="connsiteY16" fmla="*/ 0 h 144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1827" h="1447749">
                <a:moveTo>
                  <a:pt x="289673" y="0"/>
                </a:moveTo>
                <a:cubicBezTo>
                  <a:pt x="429657" y="0"/>
                  <a:pt x="546450" y="99295"/>
                  <a:pt x="573461" y="231294"/>
                </a:cubicBezTo>
                <a:lnTo>
                  <a:pt x="577802" y="274359"/>
                </a:lnTo>
                <a:lnTo>
                  <a:pt x="579053" y="273136"/>
                </a:lnTo>
                <a:cubicBezTo>
                  <a:pt x="589988" y="482081"/>
                  <a:pt x="674937" y="613514"/>
                  <a:pt x="981089" y="596664"/>
                </a:cubicBezTo>
                <a:lnTo>
                  <a:pt x="978477" y="599220"/>
                </a:lnTo>
                <a:lnTo>
                  <a:pt x="1005586" y="596491"/>
                </a:lnTo>
                <a:cubicBezTo>
                  <a:pt x="1240992" y="596491"/>
                  <a:pt x="1431827" y="787052"/>
                  <a:pt x="1431827" y="1022120"/>
                </a:cubicBezTo>
                <a:cubicBezTo>
                  <a:pt x="1431827" y="1257188"/>
                  <a:pt x="1240992" y="1447749"/>
                  <a:pt x="1005586" y="1447749"/>
                </a:cubicBezTo>
                <a:cubicBezTo>
                  <a:pt x="770180" y="1447749"/>
                  <a:pt x="579345" y="1257188"/>
                  <a:pt x="579345" y="1022120"/>
                </a:cubicBezTo>
                <a:lnTo>
                  <a:pt x="582966" y="986254"/>
                </a:lnTo>
                <a:lnTo>
                  <a:pt x="580736" y="988436"/>
                </a:lnTo>
                <a:cubicBezTo>
                  <a:pt x="604286" y="681759"/>
                  <a:pt x="475600" y="594979"/>
                  <a:pt x="267013" y="578128"/>
                </a:cubicBezTo>
                <a:lnTo>
                  <a:pt x="268002" y="577161"/>
                </a:lnTo>
                <a:lnTo>
                  <a:pt x="231294" y="573461"/>
                </a:lnTo>
                <a:cubicBezTo>
                  <a:pt x="99294" y="546450"/>
                  <a:pt x="0" y="429657"/>
                  <a:pt x="0" y="289673"/>
                </a:cubicBezTo>
                <a:cubicBezTo>
                  <a:pt x="0" y="129691"/>
                  <a:pt x="129691" y="0"/>
                  <a:pt x="289673"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34" name="矩形 33"/>
          <p:cNvSpPr/>
          <p:nvPr/>
        </p:nvSpPr>
        <p:spPr>
          <a:xfrm>
            <a:off x="281305" y="2101215"/>
            <a:ext cx="2367915" cy="506730"/>
          </a:xfrm>
          <a:prstGeom prst="rect">
            <a:avLst/>
          </a:prstGeom>
        </p:spPr>
        <p:txBody>
          <a:bodyPr wrap="square" lIns="91453" tIns="45725" rIns="91453" bIns="45725">
            <a:spAutoFit/>
          </a:bodyPr>
          <a:lstStyle/>
          <a:p>
            <a:pPr algn="r">
              <a:lnSpc>
                <a:spcPct val="150000"/>
              </a:lnSpc>
            </a:pPr>
            <a:r>
              <a:rPr lang="en-US" altLang="zh-CN" sz="1800" b="1" dirty="0">
                <a:solidFill>
                  <a:schemeClr val="accent1"/>
                </a:solidFill>
                <a:latin typeface="楷体" panose="02010609060101010101" pitchFamily="2" charset="-122"/>
                <a:ea typeface="楷体" panose="02010609060101010101" pitchFamily="2" charset="-122"/>
              </a:rPr>
              <a:t>1.</a:t>
            </a:r>
            <a:r>
              <a:rPr lang="zh-CN" altLang="en-US" sz="1800" b="1" dirty="0">
                <a:solidFill>
                  <a:schemeClr val="accent1"/>
                </a:solidFill>
                <a:latin typeface="楷体" panose="02010609060101010101" pitchFamily="2" charset="-122"/>
                <a:ea typeface="楷体" panose="02010609060101010101" pitchFamily="2" charset="-122"/>
              </a:rPr>
              <a:t>抓住最重要的内容</a:t>
            </a:r>
            <a:endParaRPr lang="zh-CN" altLang="en-US" sz="1800" b="1" dirty="0">
              <a:solidFill>
                <a:schemeClr val="accent1"/>
              </a:solidFill>
              <a:latin typeface="楷体" panose="02010609060101010101" pitchFamily="2" charset="-122"/>
              <a:ea typeface="楷体" panose="02010609060101010101" pitchFamily="2" charset="-122"/>
            </a:endParaRPr>
          </a:p>
        </p:txBody>
      </p:sp>
      <p:sp>
        <p:nvSpPr>
          <p:cNvPr id="37" name="矩形 36"/>
          <p:cNvSpPr/>
          <p:nvPr/>
        </p:nvSpPr>
        <p:spPr>
          <a:xfrm>
            <a:off x="5229860" y="1431925"/>
            <a:ext cx="2433320" cy="506730"/>
          </a:xfrm>
          <a:prstGeom prst="rect">
            <a:avLst/>
          </a:prstGeom>
        </p:spPr>
        <p:txBody>
          <a:bodyPr wrap="square" lIns="91453" tIns="45725" rIns="91453" bIns="45725">
            <a:spAutoFit/>
          </a:bodyPr>
          <a:lstStyle/>
          <a:p>
            <a:pPr>
              <a:lnSpc>
                <a:spcPct val="150000"/>
              </a:lnSpc>
            </a:pPr>
            <a:r>
              <a:rPr lang="en-US" altLang="zh-CN" sz="1800" b="1" dirty="0">
                <a:solidFill>
                  <a:schemeClr val="accent2">
                    <a:lumMod val="75000"/>
                  </a:schemeClr>
                </a:solidFill>
                <a:latin typeface="楷体" panose="02010609060101010101" pitchFamily="2" charset="-122"/>
                <a:ea typeface="楷体" panose="02010609060101010101" pitchFamily="2" charset="-122"/>
              </a:rPr>
              <a:t>2.</a:t>
            </a:r>
            <a:r>
              <a:rPr lang="zh-CN" altLang="en-US" sz="1800" b="1" dirty="0">
                <a:solidFill>
                  <a:schemeClr val="accent2">
                    <a:lumMod val="75000"/>
                  </a:schemeClr>
                </a:solidFill>
                <a:latin typeface="楷体" panose="02010609060101010101" pitchFamily="2" charset="-122"/>
                <a:ea typeface="楷体" panose="02010609060101010101" pitchFamily="2" charset="-122"/>
              </a:rPr>
              <a:t>分离出最新的需求</a:t>
            </a:r>
            <a:endParaRPr lang="en-US" altLang="zh-CN" sz="1800" b="1" dirty="0">
              <a:solidFill>
                <a:schemeClr val="accent2">
                  <a:lumMod val="75000"/>
                </a:schemeClr>
              </a:solidFill>
              <a:latin typeface="楷体" panose="02010609060101010101" pitchFamily="2" charset="-122"/>
              <a:ea typeface="楷体" panose="02010609060101010101" pitchFamily="2" charset="-122"/>
            </a:endParaRPr>
          </a:p>
        </p:txBody>
      </p:sp>
      <p:sp>
        <p:nvSpPr>
          <p:cNvPr id="39" name="矩形 38"/>
          <p:cNvSpPr/>
          <p:nvPr/>
        </p:nvSpPr>
        <p:spPr>
          <a:xfrm>
            <a:off x="5847419" y="3245125"/>
            <a:ext cx="1927924" cy="368300"/>
          </a:xfrm>
          <a:prstGeom prst="rect">
            <a:avLst/>
          </a:prstGeom>
        </p:spPr>
        <p:txBody>
          <a:bodyPr wrap="square" lIns="91453" tIns="45725" rIns="91453" bIns="45725">
            <a:spAutoFit/>
          </a:bodyPr>
          <a:lstStyle/>
          <a:p>
            <a:r>
              <a:rPr lang="en-US" altLang="zh-CN" sz="1800" b="1" dirty="0">
                <a:solidFill>
                  <a:schemeClr val="accent2">
                    <a:lumMod val="75000"/>
                  </a:schemeClr>
                </a:solidFill>
                <a:latin typeface="楷体" panose="02010609060101010101" pitchFamily="2" charset="-122"/>
                <a:ea typeface="楷体" panose="02010609060101010101" pitchFamily="2" charset="-122"/>
              </a:rPr>
              <a:t>4.</a:t>
            </a:r>
            <a:r>
              <a:rPr lang="zh-CN" altLang="en-US" sz="1800" b="1" dirty="0">
                <a:solidFill>
                  <a:schemeClr val="accent2">
                    <a:lumMod val="75000"/>
                  </a:schemeClr>
                </a:solidFill>
                <a:latin typeface="楷体" panose="02010609060101010101" pitchFamily="2" charset="-122"/>
                <a:ea typeface="楷体" panose="02010609060101010101" pitchFamily="2" charset="-122"/>
              </a:rPr>
              <a:t>关注最弱点</a:t>
            </a:r>
            <a:endParaRPr lang="zh-CN" altLang="en-US" sz="1800" b="1" dirty="0">
              <a:solidFill>
                <a:schemeClr val="accent2">
                  <a:lumMod val="75000"/>
                </a:schemeClr>
              </a:solidFill>
              <a:latin typeface="楷体" panose="02010609060101010101" pitchFamily="2" charset="-122"/>
              <a:ea typeface="楷体" panose="02010609060101010101" pitchFamily="2" charset="-122"/>
            </a:endParaRPr>
          </a:p>
        </p:txBody>
      </p:sp>
      <p:sp>
        <p:nvSpPr>
          <p:cNvPr id="41" name="矩形 40"/>
          <p:cNvSpPr/>
          <p:nvPr/>
        </p:nvSpPr>
        <p:spPr>
          <a:xfrm>
            <a:off x="1303092" y="3893553"/>
            <a:ext cx="2287326" cy="368300"/>
          </a:xfrm>
          <a:prstGeom prst="rect">
            <a:avLst/>
          </a:prstGeom>
        </p:spPr>
        <p:txBody>
          <a:bodyPr wrap="square" lIns="91453" tIns="45725" rIns="91453" bIns="45725">
            <a:spAutoFit/>
          </a:bodyPr>
          <a:lstStyle/>
          <a:p>
            <a:r>
              <a:rPr lang="en-US" altLang="zh-CN" sz="1800" b="1" dirty="0">
                <a:solidFill>
                  <a:schemeClr val="accent1"/>
                </a:solidFill>
                <a:latin typeface="楷体" panose="02010609060101010101" pitchFamily="2" charset="-122"/>
                <a:ea typeface="楷体" panose="02010609060101010101" pitchFamily="2" charset="-122"/>
              </a:rPr>
              <a:t>3.</a:t>
            </a:r>
            <a:r>
              <a:rPr lang="zh-CN" altLang="en-US" sz="1800" b="1" dirty="0">
                <a:solidFill>
                  <a:schemeClr val="accent1"/>
                </a:solidFill>
                <a:latin typeface="楷体" panose="02010609060101010101" pitchFamily="2" charset="-122"/>
                <a:ea typeface="楷体" panose="02010609060101010101" pitchFamily="2" charset="-122"/>
              </a:rPr>
              <a:t>找到突破方向</a:t>
            </a:r>
            <a:endParaRPr lang="en-US" altLang="zh-CN" sz="1800" b="1" dirty="0">
              <a:solidFill>
                <a:schemeClr val="accent1"/>
              </a:solidFill>
              <a:latin typeface="楷体" panose="02010609060101010101" pitchFamily="2" charset="-122"/>
              <a:ea typeface="楷体" panose="02010609060101010101" pitchFamily="2" charset="-122"/>
            </a:endParaRPr>
          </a:p>
        </p:txBody>
      </p:sp>
      <p:sp>
        <p:nvSpPr>
          <p:cNvPr id="35" name="文本框 34"/>
          <p:cNvSpPr txBox="1"/>
          <p:nvPr/>
        </p:nvSpPr>
        <p:spPr>
          <a:xfrm>
            <a:off x="3300029" y="241413"/>
            <a:ext cx="2041474"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评估的要点</a:t>
            </a:r>
            <a:endParaRPr lang="zh-CN" altLang="en-US" sz="2000" b="1" dirty="0">
              <a:latin typeface="微软雅黑" panose="020B0503020204020204" pitchFamily="34" charset="-122"/>
              <a:ea typeface="微软雅黑" panose="020B0503020204020204" pitchFamily="34" charset="-122"/>
            </a:endParaRPr>
          </a:p>
        </p:txBody>
      </p:sp>
      <p:sp>
        <p:nvSpPr>
          <p:cNvPr id="38" name="等腰三角形 3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7">
                                            <p:txEl>
                                              <p:pRg st="0" end="0"/>
                                            </p:txEl>
                                          </p:spTgt>
                                        </p:tgtEl>
                                        <p:attrNameLst>
                                          <p:attrName>style.visibility</p:attrName>
                                        </p:attrNameLst>
                                      </p:cBhvr>
                                      <p:to>
                                        <p:strVal val="visible"/>
                                      </p:to>
                                    </p:set>
                                    <p:animEffect transition="in" filter="fade">
                                      <p:cBhvr>
                                        <p:cTn id="14" dur="1000"/>
                                        <p:tgtEl>
                                          <p:spTgt spid="37">
                                            <p:txEl>
                                              <p:pRg st="0" end="0"/>
                                            </p:txEl>
                                          </p:spTgt>
                                        </p:tgtEl>
                                      </p:cBhvr>
                                    </p:animEffect>
                                    <p:anim calcmode="lin" valueType="num">
                                      <p:cBhvr>
                                        <p:cTn id="15"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p:bldP spid="41"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12354" y="1816568"/>
            <a:ext cx="7920880" cy="1511952"/>
          </a:xfrm>
          <a:prstGeom prst="rect">
            <a:avLst/>
          </a:prstGeom>
          <a:noFill/>
        </p:spPr>
        <p:txBody>
          <a:bodyPr wrap="square">
            <a:spAutoFit/>
          </a:bodyPr>
          <a:lstStyle/>
          <a:p>
            <a:pPr>
              <a:lnSpc>
                <a:spcPct val="150000"/>
              </a:lnSpc>
            </a:pPr>
            <a:r>
              <a:rPr lang="zh-CN" altLang="en-US" sz="1600" dirty="0"/>
              <a:t>猎人如果同时瞄准几只兔子，那他可能一只兔子也打不到。同样，在我们的评估过程中也不必面面俱到，而是抓住一两个关键的目标和最主要的策略方案进行追踪。</a:t>
            </a:r>
            <a:endParaRPr lang="en-US" altLang="zh-CN" sz="1600" dirty="0"/>
          </a:p>
          <a:p>
            <a:pPr>
              <a:lnSpc>
                <a:spcPct val="150000"/>
              </a:lnSpc>
            </a:pPr>
            <a:r>
              <a:rPr lang="zh-CN" altLang="en-US" sz="1600" dirty="0"/>
              <a:t>在职业生涯的某一阶段</a:t>
            </a:r>
            <a:r>
              <a:rPr lang="en-US" altLang="zh-CN" sz="1600" dirty="0"/>
              <a:t>(</a:t>
            </a:r>
            <a:r>
              <a:rPr lang="zh-CN" altLang="en-US" sz="1600" dirty="0"/>
              <a:t>一两年内或者三五年内</a:t>
            </a:r>
            <a:r>
              <a:rPr lang="en-US" altLang="zh-CN" sz="1600" dirty="0"/>
              <a:t>)</a:t>
            </a:r>
            <a:r>
              <a:rPr lang="zh-CN" altLang="en-US" sz="1600" dirty="0"/>
              <a:t>总有一个最重要的目标，重点评估那些可能达到这个核心目标的主要策略执行的效果。</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612354" y="1416458"/>
            <a:ext cx="4582550" cy="337185"/>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抓住最重要的内容</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300029" y="241413"/>
            <a:ext cx="2041474"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评估的要点</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anim calcmode="lin" valueType="num">
                                      <p:cBhvr>
                                        <p:cTn id="14" dur="1000" fill="hold"/>
                                        <p:tgtEl>
                                          <p:spTgt spid="59"/>
                                        </p:tgtEl>
                                        <p:attrNameLst>
                                          <p:attrName>ppt_x</p:attrName>
                                        </p:attrNameLst>
                                      </p:cBhvr>
                                      <p:tavLst>
                                        <p:tav tm="0">
                                          <p:val>
                                            <p:strVal val="#ppt_x"/>
                                          </p:val>
                                        </p:tav>
                                        <p:tav tm="100000">
                                          <p:val>
                                            <p:strVal val="#ppt_x"/>
                                          </p:val>
                                        </p:tav>
                                      </p:tavLst>
                                    </p:anim>
                                    <p:anim calcmode="lin" valueType="num">
                                      <p:cBhvr>
                                        <p:cTn id="15"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751003" y="2644552"/>
            <a:ext cx="8064896" cy="156845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找到突破方向</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有时候，在某一点上取得突破性的进展将使整个局面发生意想不到的改变。想一想，先前职业生涯规划中的策略方案，哪一条对目标的达成有突破性的影响？达成目标了吗？为什么没达成目标？如何寻求新的突破？</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751003" y="1348408"/>
            <a:ext cx="7853461" cy="119888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分离出最新的需求</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针对变化了的内外环境，要善于发掘最新的趋势和影响。俗话说，“跟上形势”，对于新的变化和需求，重点是什么样的策略才是最有效而且最有新意的。</a:t>
            </a:r>
            <a:endParaRPr lang="zh-CN" altLang="en-US" sz="1600" dirty="0"/>
          </a:p>
        </p:txBody>
      </p:sp>
      <p:sp>
        <p:nvSpPr>
          <p:cNvPr id="9" name="文本框 8"/>
          <p:cNvSpPr txBox="1"/>
          <p:nvPr/>
        </p:nvSpPr>
        <p:spPr>
          <a:xfrm>
            <a:off x="3300029" y="241413"/>
            <a:ext cx="2041474"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评估的要点</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anim calcmode="lin" valueType="num">
                                      <p:cBhvr>
                                        <p:cTn id="14" dur="1000" fill="hold"/>
                                        <p:tgtEl>
                                          <p:spTgt spid="59"/>
                                        </p:tgtEl>
                                        <p:attrNameLst>
                                          <p:attrName>ppt_x</p:attrName>
                                        </p:attrNameLst>
                                      </p:cBhvr>
                                      <p:tavLst>
                                        <p:tav tm="0">
                                          <p:val>
                                            <p:strVal val="#ppt_x"/>
                                          </p:val>
                                        </p:tav>
                                        <p:tav tm="100000">
                                          <p:val>
                                            <p:strVal val="#ppt_x"/>
                                          </p:val>
                                        </p:tav>
                                      </p:tavLst>
                                    </p:anim>
                                    <p:anim calcmode="lin" valueType="num">
                                      <p:cBhvr>
                                        <p:cTn id="15"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2" name="任意多边形 14"/>
          <p:cNvSpPr>
            <a:spLocks noChangeArrowheads="1"/>
          </p:cNvSpPr>
          <p:nvPr/>
        </p:nvSpPr>
        <p:spPr bwMode="auto">
          <a:xfrm>
            <a:off x="3630148" y="1381503"/>
            <a:ext cx="1448000" cy="1431997"/>
          </a:xfrm>
          <a:custGeom>
            <a:avLst/>
            <a:gdLst>
              <a:gd name="connsiteX0" fmla="*/ 1021508 w 1447749"/>
              <a:gd name="connsiteY0" fmla="*/ 0 h 1431827"/>
              <a:gd name="connsiteX1" fmla="*/ 1447749 w 1447749"/>
              <a:gd name="connsiteY1" fmla="*/ 426241 h 1431827"/>
              <a:gd name="connsiteX2" fmla="*/ 1021508 w 1447749"/>
              <a:gd name="connsiteY2" fmla="*/ 852482 h 1431827"/>
              <a:gd name="connsiteX3" fmla="*/ 986004 w 1447749"/>
              <a:gd name="connsiteY3" fmla="*/ 848903 h 1431827"/>
              <a:gd name="connsiteX4" fmla="*/ 988438 w 1447749"/>
              <a:gd name="connsiteY4" fmla="*/ 851394 h 1431827"/>
              <a:gd name="connsiteX5" fmla="*/ 578130 w 1447749"/>
              <a:gd name="connsiteY5" fmla="*/ 1164812 h 1431827"/>
              <a:gd name="connsiteX6" fmla="*/ 577161 w 1447749"/>
              <a:gd name="connsiteY6" fmla="*/ 1163822 h 1431827"/>
              <a:gd name="connsiteX7" fmla="*/ 573461 w 1447749"/>
              <a:gd name="connsiteY7" fmla="*/ 1200533 h 1431827"/>
              <a:gd name="connsiteX8" fmla="*/ 289673 w 1447749"/>
              <a:gd name="connsiteY8" fmla="*/ 1431827 h 1431827"/>
              <a:gd name="connsiteX9" fmla="*/ 0 w 1447749"/>
              <a:gd name="connsiteY9" fmla="*/ 1142154 h 1431827"/>
              <a:gd name="connsiteX10" fmla="*/ 231294 w 1447749"/>
              <a:gd name="connsiteY10" fmla="*/ 858366 h 1431827"/>
              <a:gd name="connsiteX11" fmla="*/ 274089 w 1447749"/>
              <a:gd name="connsiteY11" fmla="*/ 854052 h 1431827"/>
              <a:gd name="connsiteX12" fmla="*/ 273138 w 1447749"/>
              <a:gd name="connsiteY12" fmla="*/ 853080 h 1431827"/>
              <a:gd name="connsiteX13" fmla="*/ 595824 w 1447749"/>
              <a:gd name="connsiteY13" fmla="*/ 449512 h 1431827"/>
              <a:gd name="connsiteX14" fmla="*/ 597819 w 1447749"/>
              <a:gd name="connsiteY14" fmla="*/ 451555 h 1431827"/>
              <a:gd name="connsiteX15" fmla="*/ 595267 w 1447749"/>
              <a:gd name="connsiteY15" fmla="*/ 426241 h 1431827"/>
              <a:gd name="connsiteX16" fmla="*/ 1021508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021508" y="0"/>
                </a:moveTo>
                <a:cubicBezTo>
                  <a:pt x="1256914" y="0"/>
                  <a:pt x="1447749" y="190835"/>
                  <a:pt x="1447749" y="426241"/>
                </a:cubicBezTo>
                <a:cubicBezTo>
                  <a:pt x="1447749" y="661647"/>
                  <a:pt x="1256914" y="852482"/>
                  <a:pt x="1021508" y="852482"/>
                </a:cubicBezTo>
                <a:lnTo>
                  <a:pt x="986004" y="848903"/>
                </a:lnTo>
                <a:lnTo>
                  <a:pt x="988438" y="851394"/>
                </a:lnTo>
                <a:cubicBezTo>
                  <a:pt x="681761" y="826961"/>
                  <a:pt x="594138" y="956710"/>
                  <a:pt x="578130" y="1164812"/>
                </a:cubicBezTo>
                <a:lnTo>
                  <a:pt x="577161" y="1163822"/>
                </a:lnTo>
                <a:lnTo>
                  <a:pt x="573461" y="1200533"/>
                </a:lnTo>
                <a:cubicBezTo>
                  <a:pt x="546450" y="1332532"/>
                  <a:pt x="429657" y="1431827"/>
                  <a:pt x="289673" y="1431827"/>
                </a:cubicBezTo>
                <a:cubicBezTo>
                  <a:pt x="129691" y="1431827"/>
                  <a:pt x="0" y="1302136"/>
                  <a:pt x="0" y="1142154"/>
                </a:cubicBezTo>
                <a:cubicBezTo>
                  <a:pt x="0" y="1002170"/>
                  <a:pt x="99294" y="885377"/>
                  <a:pt x="231294" y="858366"/>
                </a:cubicBezTo>
                <a:lnTo>
                  <a:pt x="274089" y="854052"/>
                </a:lnTo>
                <a:lnTo>
                  <a:pt x="273138" y="853080"/>
                </a:lnTo>
                <a:cubicBezTo>
                  <a:pt x="482083" y="841284"/>
                  <a:pt x="612674" y="757032"/>
                  <a:pt x="595824" y="449512"/>
                </a:cubicBezTo>
                <a:lnTo>
                  <a:pt x="597819" y="451555"/>
                </a:lnTo>
                <a:lnTo>
                  <a:pt x="595267" y="426241"/>
                </a:lnTo>
                <a:cubicBezTo>
                  <a:pt x="595267" y="190835"/>
                  <a:pt x="786102" y="0"/>
                  <a:pt x="1021508"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3" name="任意多边形 15"/>
          <p:cNvSpPr>
            <a:spLocks noChangeArrowheads="1"/>
          </p:cNvSpPr>
          <p:nvPr/>
        </p:nvSpPr>
        <p:spPr bwMode="auto">
          <a:xfrm>
            <a:off x="2658691" y="2034411"/>
            <a:ext cx="1430851" cy="1447922"/>
          </a:xfrm>
          <a:custGeom>
            <a:avLst/>
            <a:gdLst>
              <a:gd name="connsiteX0" fmla="*/ 426241 w 1430601"/>
              <a:gd name="connsiteY0" fmla="*/ 0 h 1447750"/>
              <a:gd name="connsiteX1" fmla="*/ 852482 w 1430601"/>
              <a:gd name="connsiteY1" fmla="*/ 426241 h 1447750"/>
              <a:gd name="connsiteX2" fmla="*/ 849018 w 1430601"/>
              <a:gd name="connsiteY2" fmla="*/ 460604 h 1447750"/>
              <a:gd name="connsiteX3" fmla="*/ 850338 w 1430601"/>
              <a:gd name="connsiteY3" fmla="*/ 459311 h 1447750"/>
              <a:gd name="connsiteX4" fmla="*/ 1163588 w 1430601"/>
              <a:gd name="connsiteY4" fmla="*/ 869619 h 1447750"/>
              <a:gd name="connsiteX5" fmla="*/ 1162650 w 1430601"/>
              <a:gd name="connsiteY5" fmla="*/ 870537 h 1447750"/>
              <a:gd name="connsiteX6" fmla="*/ 1199797 w 1430601"/>
              <a:gd name="connsiteY6" fmla="*/ 874289 h 1447750"/>
              <a:gd name="connsiteX7" fmla="*/ 1430601 w 1430601"/>
              <a:gd name="connsiteY7" fmla="*/ 1158077 h 1447750"/>
              <a:gd name="connsiteX8" fmla="*/ 1141541 w 1430601"/>
              <a:gd name="connsiteY8" fmla="*/ 1447750 h 1447750"/>
              <a:gd name="connsiteX9" fmla="*/ 858354 w 1430601"/>
              <a:gd name="connsiteY9" fmla="*/ 1216456 h 1447750"/>
              <a:gd name="connsiteX10" fmla="*/ 853954 w 1430601"/>
              <a:gd name="connsiteY10" fmla="*/ 1172720 h 1447750"/>
              <a:gd name="connsiteX11" fmla="*/ 852022 w 1430601"/>
              <a:gd name="connsiteY11" fmla="*/ 1174611 h 1447750"/>
              <a:gd name="connsiteX12" fmla="*/ 449512 w 1430601"/>
              <a:gd name="connsiteY12" fmla="*/ 851925 h 1447750"/>
              <a:gd name="connsiteX13" fmla="*/ 451548 w 1430601"/>
              <a:gd name="connsiteY13" fmla="*/ 849931 h 1447750"/>
              <a:gd name="connsiteX14" fmla="*/ 426241 w 1430601"/>
              <a:gd name="connsiteY14" fmla="*/ 852482 h 1447750"/>
              <a:gd name="connsiteX15" fmla="*/ 0 w 1430601"/>
              <a:gd name="connsiteY15" fmla="*/ 426241 h 1447750"/>
              <a:gd name="connsiteX16" fmla="*/ 426241 w 1430601"/>
              <a:gd name="connsiteY16" fmla="*/ 0 h 14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601" h="1447750">
                <a:moveTo>
                  <a:pt x="426241" y="0"/>
                </a:moveTo>
                <a:cubicBezTo>
                  <a:pt x="661647" y="0"/>
                  <a:pt x="852482" y="190835"/>
                  <a:pt x="852482" y="426241"/>
                </a:cubicBezTo>
                <a:lnTo>
                  <a:pt x="849018" y="460604"/>
                </a:lnTo>
                <a:lnTo>
                  <a:pt x="850338" y="459311"/>
                </a:lnTo>
                <a:cubicBezTo>
                  <a:pt x="825917" y="765988"/>
                  <a:pt x="955597" y="853611"/>
                  <a:pt x="1163588" y="869619"/>
                </a:cubicBezTo>
                <a:lnTo>
                  <a:pt x="1162650" y="870537"/>
                </a:lnTo>
                <a:lnTo>
                  <a:pt x="1199797" y="874289"/>
                </a:lnTo>
                <a:cubicBezTo>
                  <a:pt x="1331516" y="901300"/>
                  <a:pt x="1430601" y="1018093"/>
                  <a:pt x="1430601" y="1158077"/>
                </a:cubicBezTo>
                <a:cubicBezTo>
                  <a:pt x="1430601" y="1318059"/>
                  <a:pt x="1301184" y="1447750"/>
                  <a:pt x="1141541" y="1447750"/>
                </a:cubicBezTo>
                <a:cubicBezTo>
                  <a:pt x="1001854" y="1447750"/>
                  <a:pt x="885308" y="1348455"/>
                  <a:pt x="858354" y="1216456"/>
                </a:cubicBezTo>
                <a:lnTo>
                  <a:pt x="853954" y="1172720"/>
                </a:lnTo>
                <a:lnTo>
                  <a:pt x="852022" y="1174611"/>
                </a:lnTo>
                <a:cubicBezTo>
                  <a:pt x="840233" y="965666"/>
                  <a:pt x="756026" y="834233"/>
                  <a:pt x="449512" y="851925"/>
                </a:cubicBezTo>
                <a:lnTo>
                  <a:pt x="451548" y="849931"/>
                </a:lnTo>
                <a:lnTo>
                  <a:pt x="426241" y="852482"/>
                </a:lnTo>
                <a:cubicBezTo>
                  <a:pt x="190835" y="852482"/>
                  <a:pt x="0" y="661647"/>
                  <a:pt x="0" y="426241"/>
                </a:cubicBezTo>
                <a:cubicBezTo>
                  <a:pt x="0" y="190835"/>
                  <a:pt x="190835" y="0"/>
                  <a:pt x="426241"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4" name="任意多边形 16"/>
          <p:cNvSpPr>
            <a:spLocks noChangeArrowheads="1"/>
          </p:cNvSpPr>
          <p:nvPr/>
        </p:nvSpPr>
        <p:spPr bwMode="auto">
          <a:xfrm>
            <a:off x="3420667" y="3004594"/>
            <a:ext cx="1448000" cy="1431997"/>
          </a:xfrm>
          <a:custGeom>
            <a:avLst/>
            <a:gdLst>
              <a:gd name="connsiteX0" fmla="*/ 1158689 w 1447749"/>
              <a:gd name="connsiteY0" fmla="*/ 0 h 1431827"/>
              <a:gd name="connsiteX1" fmla="*/ 1447749 w 1447749"/>
              <a:gd name="connsiteY1" fmla="*/ 289673 h 1431827"/>
              <a:gd name="connsiteX2" fmla="*/ 1216945 w 1447749"/>
              <a:gd name="connsiteY2" fmla="*/ 573461 h 1431827"/>
              <a:gd name="connsiteX3" fmla="*/ 1173716 w 1447749"/>
              <a:gd name="connsiteY3" fmla="*/ 577828 h 1431827"/>
              <a:gd name="connsiteX4" fmla="*/ 1174611 w 1447749"/>
              <a:gd name="connsiteY4" fmla="*/ 578745 h 1431827"/>
              <a:gd name="connsiteX5" fmla="*/ 851926 w 1447749"/>
              <a:gd name="connsiteY5" fmla="*/ 982313 h 1431827"/>
              <a:gd name="connsiteX6" fmla="*/ 849930 w 1447749"/>
              <a:gd name="connsiteY6" fmla="*/ 980270 h 1431827"/>
              <a:gd name="connsiteX7" fmla="*/ 852482 w 1447749"/>
              <a:gd name="connsiteY7" fmla="*/ 1005586 h 1431827"/>
              <a:gd name="connsiteX8" fmla="*/ 426241 w 1447749"/>
              <a:gd name="connsiteY8" fmla="*/ 1431827 h 1431827"/>
              <a:gd name="connsiteX9" fmla="*/ 0 w 1447749"/>
              <a:gd name="connsiteY9" fmla="*/ 1005586 h 1431827"/>
              <a:gd name="connsiteX10" fmla="*/ 426241 w 1447749"/>
              <a:gd name="connsiteY10" fmla="*/ 579345 h 1431827"/>
              <a:gd name="connsiteX11" fmla="*/ 461747 w 1447749"/>
              <a:gd name="connsiteY11" fmla="*/ 582924 h 1431827"/>
              <a:gd name="connsiteX12" fmla="*/ 459311 w 1447749"/>
              <a:gd name="connsiteY12" fmla="*/ 580431 h 1431827"/>
              <a:gd name="connsiteX13" fmla="*/ 870461 w 1447749"/>
              <a:gd name="connsiteY13" fmla="*/ 267013 h 1431827"/>
              <a:gd name="connsiteX14" fmla="*/ 871773 w 1447749"/>
              <a:gd name="connsiteY14" fmla="*/ 268358 h 1431827"/>
              <a:gd name="connsiteX15" fmla="*/ 875502 w 1447749"/>
              <a:gd name="connsiteY15" fmla="*/ 231294 h 1431827"/>
              <a:gd name="connsiteX16" fmla="*/ 1158689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158689" y="0"/>
                </a:moveTo>
                <a:cubicBezTo>
                  <a:pt x="1318332" y="0"/>
                  <a:pt x="1447749" y="129691"/>
                  <a:pt x="1447749" y="289673"/>
                </a:cubicBezTo>
                <a:cubicBezTo>
                  <a:pt x="1447749" y="429657"/>
                  <a:pt x="1348664" y="546450"/>
                  <a:pt x="1216945" y="573461"/>
                </a:cubicBezTo>
                <a:lnTo>
                  <a:pt x="1173716" y="577828"/>
                </a:lnTo>
                <a:lnTo>
                  <a:pt x="1174611" y="578745"/>
                </a:lnTo>
                <a:cubicBezTo>
                  <a:pt x="966509" y="590541"/>
                  <a:pt x="835075" y="674793"/>
                  <a:pt x="851926" y="982313"/>
                </a:cubicBezTo>
                <a:lnTo>
                  <a:pt x="849930" y="980270"/>
                </a:lnTo>
                <a:lnTo>
                  <a:pt x="852482" y="1005586"/>
                </a:lnTo>
                <a:cubicBezTo>
                  <a:pt x="852482" y="1240992"/>
                  <a:pt x="661647" y="1431827"/>
                  <a:pt x="426241" y="1431827"/>
                </a:cubicBezTo>
                <a:cubicBezTo>
                  <a:pt x="190835" y="1431827"/>
                  <a:pt x="0" y="1240992"/>
                  <a:pt x="0" y="1005586"/>
                </a:cubicBezTo>
                <a:cubicBezTo>
                  <a:pt x="0" y="770180"/>
                  <a:pt x="190835" y="579345"/>
                  <a:pt x="426241" y="579345"/>
                </a:cubicBezTo>
                <a:lnTo>
                  <a:pt x="461747" y="582924"/>
                </a:lnTo>
                <a:lnTo>
                  <a:pt x="459311" y="580431"/>
                </a:lnTo>
                <a:cubicBezTo>
                  <a:pt x="765989" y="604864"/>
                  <a:pt x="853611" y="475115"/>
                  <a:pt x="870461" y="267013"/>
                </a:cubicBezTo>
                <a:lnTo>
                  <a:pt x="871773" y="268358"/>
                </a:lnTo>
                <a:lnTo>
                  <a:pt x="875502" y="231294"/>
                </a:lnTo>
                <a:cubicBezTo>
                  <a:pt x="902456" y="99295"/>
                  <a:pt x="1019002" y="0"/>
                  <a:pt x="1158689"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5" name="椭圆 14"/>
          <p:cNvSpPr/>
          <p:nvPr/>
        </p:nvSpPr>
        <p:spPr>
          <a:xfrm>
            <a:off x="5020448" y="2994874"/>
            <a:ext cx="681437" cy="681399"/>
          </a:xfrm>
          <a:prstGeom prst="ellipse">
            <a:avLst/>
          </a:prstGeom>
          <a:solidFill>
            <a:schemeClr val="accent4"/>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7" name="椭圆 16"/>
          <p:cNvSpPr/>
          <p:nvPr/>
        </p:nvSpPr>
        <p:spPr>
          <a:xfrm>
            <a:off x="3491844" y="3676274"/>
            <a:ext cx="681437" cy="681399"/>
          </a:xfrm>
          <a:prstGeom prst="ellipse">
            <a:avLst/>
          </a:prstGeom>
          <a:solidFill>
            <a:schemeClr val="accent3"/>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8" name="椭圆 17"/>
          <p:cNvSpPr/>
          <p:nvPr/>
        </p:nvSpPr>
        <p:spPr>
          <a:xfrm>
            <a:off x="2741220" y="2115291"/>
            <a:ext cx="681437" cy="681399"/>
          </a:xfrm>
          <a:prstGeom prst="ellipse">
            <a:avLst/>
          </a:prstGeom>
          <a:solidFill>
            <a:schemeClr val="accent1"/>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9" name="AutoShape 112"/>
          <p:cNvSpPr/>
          <p:nvPr/>
        </p:nvSpPr>
        <p:spPr bwMode="auto">
          <a:xfrm>
            <a:off x="2901726" y="2276579"/>
            <a:ext cx="360424" cy="35881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0" name="AutoShape 113"/>
          <p:cNvSpPr/>
          <p:nvPr/>
        </p:nvSpPr>
        <p:spPr bwMode="auto">
          <a:xfrm>
            <a:off x="3709135" y="3837063"/>
            <a:ext cx="246854" cy="359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5" name="AutoShape 114"/>
          <p:cNvSpPr/>
          <p:nvPr/>
        </p:nvSpPr>
        <p:spPr bwMode="auto">
          <a:xfrm>
            <a:off x="3765014" y="3893553"/>
            <a:ext cx="73074" cy="730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6" name="椭圆 25"/>
          <p:cNvSpPr/>
          <p:nvPr/>
        </p:nvSpPr>
        <p:spPr>
          <a:xfrm>
            <a:off x="4334673" y="1461728"/>
            <a:ext cx="681437" cy="681399"/>
          </a:xfrm>
          <a:prstGeom prst="ellipse">
            <a:avLst/>
          </a:prstGeom>
          <a:solidFill>
            <a:schemeClr val="accent2"/>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grpSp>
        <p:nvGrpSpPr>
          <p:cNvPr id="27" name="组合 26"/>
          <p:cNvGrpSpPr/>
          <p:nvPr/>
        </p:nvGrpSpPr>
        <p:grpSpPr>
          <a:xfrm>
            <a:off x="4495778" y="1622822"/>
            <a:ext cx="359229" cy="359209"/>
            <a:chOff x="3191434" y="2145028"/>
            <a:chExt cx="359165" cy="359165"/>
          </a:xfrm>
          <a:solidFill>
            <a:schemeClr val="bg1"/>
          </a:solidFill>
        </p:grpSpPr>
        <p:sp>
          <p:nvSpPr>
            <p:cNvPr id="28"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9"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0"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grpSp>
      <p:sp>
        <p:nvSpPr>
          <p:cNvPr id="31" name="AutoShape 126"/>
          <p:cNvSpPr/>
          <p:nvPr/>
        </p:nvSpPr>
        <p:spPr bwMode="auto">
          <a:xfrm>
            <a:off x="5181552" y="3155968"/>
            <a:ext cx="359229" cy="3592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2" name="AutoShape 127"/>
          <p:cNvSpPr/>
          <p:nvPr/>
        </p:nvSpPr>
        <p:spPr bwMode="auto">
          <a:xfrm>
            <a:off x="5327086" y="3211844"/>
            <a:ext cx="84740" cy="84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3" name="任意多边形 35"/>
          <p:cNvSpPr>
            <a:spLocks noChangeArrowheads="1"/>
          </p:cNvSpPr>
          <p:nvPr/>
        </p:nvSpPr>
        <p:spPr bwMode="auto">
          <a:xfrm>
            <a:off x="4357823" y="2314932"/>
            <a:ext cx="1432076" cy="1447922"/>
          </a:xfrm>
          <a:custGeom>
            <a:avLst/>
            <a:gdLst>
              <a:gd name="connsiteX0" fmla="*/ 289673 w 1431827"/>
              <a:gd name="connsiteY0" fmla="*/ 0 h 1447749"/>
              <a:gd name="connsiteX1" fmla="*/ 573461 w 1431827"/>
              <a:gd name="connsiteY1" fmla="*/ 231294 h 1447749"/>
              <a:gd name="connsiteX2" fmla="*/ 577802 w 1431827"/>
              <a:gd name="connsiteY2" fmla="*/ 274359 h 1447749"/>
              <a:gd name="connsiteX3" fmla="*/ 579053 w 1431827"/>
              <a:gd name="connsiteY3" fmla="*/ 273136 h 1447749"/>
              <a:gd name="connsiteX4" fmla="*/ 981089 w 1431827"/>
              <a:gd name="connsiteY4" fmla="*/ 596664 h 1447749"/>
              <a:gd name="connsiteX5" fmla="*/ 978477 w 1431827"/>
              <a:gd name="connsiteY5" fmla="*/ 599220 h 1447749"/>
              <a:gd name="connsiteX6" fmla="*/ 1005586 w 1431827"/>
              <a:gd name="connsiteY6" fmla="*/ 596491 h 1447749"/>
              <a:gd name="connsiteX7" fmla="*/ 1431827 w 1431827"/>
              <a:gd name="connsiteY7" fmla="*/ 1022120 h 1447749"/>
              <a:gd name="connsiteX8" fmla="*/ 1005586 w 1431827"/>
              <a:gd name="connsiteY8" fmla="*/ 1447749 h 1447749"/>
              <a:gd name="connsiteX9" fmla="*/ 579345 w 1431827"/>
              <a:gd name="connsiteY9" fmla="*/ 1022120 h 1447749"/>
              <a:gd name="connsiteX10" fmla="*/ 582966 w 1431827"/>
              <a:gd name="connsiteY10" fmla="*/ 986254 h 1447749"/>
              <a:gd name="connsiteX11" fmla="*/ 580736 w 1431827"/>
              <a:gd name="connsiteY11" fmla="*/ 988436 h 1447749"/>
              <a:gd name="connsiteX12" fmla="*/ 267013 w 1431827"/>
              <a:gd name="connsiteY12" fmla="*/ 578128 h 1447749"/>
              <a:gd name="connsiteX13" fmla="*/ 268002 w 1431827"/>
              <a:gd name="connsiteY13" fmla="*/ 577161 h 1447749"/>
              <a:gd name="connsiteX14" fmla="*/ 231294 w 1431827"/>
              <a:gd name="connsiteY14" fmla="*/ 573461 h 1447749"/>
              <a:gd name="connsiteX15" fmla="*/ 0 w 1431827"/>
              <a:gd name="connsiteY15" fmla="*/ 289673 h 1447749"/>
              <a:gd name="connsiteX16" fmla="*/ 289673 w 1431827"/>
              <a:gd name="connsiteY16" fmla="*/ 0 h 144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1827" h="1447749">
                <a:moveTo>
                  <a:pt x="289673" y="0"/>
                </a:moveTo>
                <a:cubicBezTo>
                  <a:pt x="429657" y="0"/>
                  <a:pt x="546450" y="99295"/>
                  <a:pt x="573461" y="231294"/>
                </a:cubicBezTo>
                <a:lnTo>
                  <a:pt x="577802" y="274359"/>
                </a:lnTo>
                <a:lnTo>
                  <a:pt x="579053" y="273136"/>
                </a:lnTo>
                <a:cubicBezTo>
                  <a:pt x="589988" y="482081"/>
                  <a:pt x="674937" y="613514"/>
                  <a:pt x="981089" y="596664"/>
                </a:cubicBezTo>
                <a:lnTo>
                  <a:pt x="978477" y="599220"/>
                </a:lnTo>
                <a:lnTo>
                  <a:pt x="1005586" y="596491"/>
                </a:lnTo>
                <a:cubicBezTo>
                  <a:pt x="1240992" y="596491"/>
                  <a:pt x="1431827" y="787052"/>
                  <a:pt x="1431827" y="1022120"/>
                </a:cubicBezTo>
                <a:cubicBezTo>
                  <a:pt x="1431827" y="1257188"/>
                  <a:pt x="1240992" y="1447749"/>
                  <a:pt x="1005586" y="1447749"/>
                </a:cubicBezTo>
                <a:cubicBezTo>
                  <a:pt x="770180" y="1447749"/>
                  <a:pt x="579345" y="1257188"/>
                  <a:pt x="579345" y="1022120"/>
                </a:cubicBezTo>
                <a:lnTo>
                  <a:pt x="582966" y="986254"/>
                </a:lnTo>
                <a:lnTo>
                  <a:pt x="580736" y="988436"/>
                </a:lnTo>
                <a:cubicBezTo>
                  <a:pt x="604286" y="681759"/>
                  <a:pt x="475600" y="594979"/>
                  <a:pt x="267013" y="578128"/>
                </a:cubicBezTo>
                <a:lnTo>
                  <a:pt x="268002" y="577161"/>
                </a:lnTo>
                <a:lnTo>
                  <a:pt x="231294" y="573461"/>
                </a:lnTo>
                <a:cubicBezTo>
                  <a:pt x="99294" y="546450"/>
                  <a:pt x="0" y="429657"/>
                  <a:pt x="0" y="289673"/>
                </a:cubicBezTo>
                <a:cubicBezTo>
                  <a:pt x="0" y="129691"/>
                  <a:pt x="129691" y="0"/>
                  <a:pt x="289673"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34" name="矩形 33"/>
          <p:cNvSpPr/>
          <p:nvPr/>
        </p:nvSpPr>
        <p:spPr>
          <a:xfrm>
            <a:off x="611021" y="2144914"/>
            <a:ext cx="1927924" cy="553085"/>
          </a:xfrm>
          <a:prstGeom prst="rect">
            <a:avLst/>
          </a:prstGeom>
        </p:spPr>
        <p:txBody>
          <a:bodyPr wrap="square" lIns="91453" tIns="45725" rIns="91453" bIns="45725">
            <a:spAutoFit/>
          </a:bodyPr>
          <a:lstStyle/>
          <a:p>
            <a:pPr algn="r">
              <a:lnSpc>
                <a:spcPct val="150000"/>
              </a:lnSpc>
            </a:pPr>
            <a:r>
              <a:rPr lang="zh-CN" altLang="en-US" sz="2000" b="1" dirty="0">
                <a:solidFill>
                  <a:schemeClr val="accent1"/>
                </a:solidFill>
                <a:latin typeface="楷体" panose="02010609060101010101" pitchFamily="2" charset="-122"/>
                <a:ea typeface="楷体" panose="02010609060101010101" pitchFamily="2" charset="-122"/>
              </a:rPr>
              <a:t>（一）健康</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7" name="矩形 36"/>
          <p:cNvSpPr/>
          <p:nvPr/>
        </p:nvSpPr>
        <p:spPr>
          <a:xfrm>
            <a:off x="5229655" y="1431949"/>
            <a:ext cx="1927924" cy="553085"/>
          </a:xfrm>
          <a:prstGeom prst="rect">
            <a:avLst/>
          </a:prstGeom>
        </p:spPr>
        <p:txBody>
          <a:bodyPr wrap="square" lIns="91453" tIns="45725" rIns="91453" bIns="45725">
            <a:spAutoFit/>
          </a:bodyPr>
          <a:lstStyle/>
          <a:p>
            <a:pPr>
              <a:lnSpc>
                <a:spcPct val="150000"/>
              </a:lnSpc>
            </a:pPr>
            <a:r>
              <a:rPr lang="zh-CN" altLang="en-US" sz="2000" b="1" dirty="0">
                <a:solidFill>
                  <a:schemeClr val="accent2">
                    <a:lumMod val="75000"/>
                  </a:schemeClr>
                </a:solidFill>
                <a:latin typeface="楷体" panose="02010609060101010101" pitchFamily="2" charset="-122"/>
                <a:ea typeface="楷体" panose="02010609060101010101" pitchFamily="2" charset="-122"/>
              </a:rPr>
              <a:t>（二）教育</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39" name="矩形 38"/>
          <p:cNvSpPr/>
          <p:nvPr/>
        </p:nvSpPr>
        <p:spPr>
          <a:xfrm>
            <a:off x="5847417" y="3085754"/>
            <a:ext cx="1927924" cy="553085"/>
          </a:xfrm>
          <a:prstGeom prst="rect">
            <a:avLst/>
          </a:prstGeom>
        </p:spPr>
        <p:txBody>
          <a:bodyPr wrap="square" lIns="91453" tIns="45725" rIns="91453" bIns="45725">
            <a:spAutoFit/>
          </a:bodyPr>
          <a:lstStyle/>
          <a:p>
            <a:pPr>
              <a:lnSpc>
                <a:spcPct val="150000"/>
              </a:lnSpc>
            </a:pPr>
            <a:r>
              <a:rPr lang="zh-CN" altLang="en-US" sz="2000" b="1" dirty="0">
                <a:solidFill>
                  <a:schemeClr val="accent2">
                    <a:lumMod val="75000"/>
                  </a:schemeClr>
                </a:solidFill>
                <a:latin typeface="楷体" panose="02010609060101010101" pitchFamily="2" charset="-122"/>
                <a:ea typeface="楷体" panose="02010609060101010101" pitchFamily="2" charset="-122"/>
              </a:rPr>
              <a:t>（四）价值观</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41" name="矩形 40"/>
          <p:cNvSpPr/>
          <p:nvPr/>
        </p:nvSpPr>
        <p:spPr>
          <a:xfrm>
            <a:off x="1331796" y="3762232"/>
            <a:ext cx="1927924" cy="1014730"/>
          </a:xfrm>
          <a:prstGeom prst="rect">
            <a:avLst/>
          </a:prstGeom>
        </p:spPr>
        <p:txBody>
          <a:bodyPr wrap="square" lIns="91453" tIns="45725" rIns="91453" bIns="45725">
            <a:spAutoFit/>
          </a:bodyPr>
          <a:lstStyle/>
          <a:p>
            <a:pPr algn="r">
              <a:lnSpc>
                <a:spcPct val="150000"/>
              </a:lnSpc>
            </a:pPr>
            <a:r>
              <a:rPr lang="zh-CN" altLang="en-US" sz="2000" b="1" dirty="0">
                <a:solidFill>
                  <a:schemeClr val="accent1"/>
                </a:solidFill>
                <a:latin typeface="楷体" panose="02010609060101010101" pitchFamily="2" charset="-122"/>
                <a:ea typeface="楷体" panose="02010609060101010101" pitchFamily="2" charset="-122"/>
              </a:rPr>
              <a:t>（三）性格爱好</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5" name="文本框 34"/>
          <p:cNvSpPr txBox="1"/>
          <p:nvPr/>
        </p:nvSpPr>
        <p:spPr>
          <a:xfrm>
            <a:off x="3272555" y="252156"/>
            <a:ext cx="21242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一、个人因素</a:t>
            </a:r>
            <a:endParaRPr lang="zh-CN" altLang="en-US" sz="2400" b="1" dirty="0">
              <a:latin typeface="微软雅黑" panose="020B0503020204020204" pitchFamily="34" charset="-122"/>
              <a:ea typeface="微软雅黑" panose="020B0503020204020204" pitchFamily="34" charset="-122"/>
            </a:endParaRPr>
          </a:p>
        </p:txBody>
      </p:sp>
      <p:sp>
        <p:nvSpPr>
          <p:cNvPr id="38" name="等腰三角形 3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7">
                                            <p:txEl>
                                              <p:pRg st="0" end="0"/>
                                            </p:txEl>
                                          </p:spTgt>
                                        </p:tgtEl>
                                        <p:attrNameLst>
                                          <p:attrName>style.visibility</p:attrName>
                                        </p:attrNameLst>
                                      </p:cBhvr>
                                      <p:to>
                                        <p:strVal val="visible"/>
                                      </p:to>
                                    </p:set>
                                    <p:animEffect transition="in" filter="fade">
                                      <p:cBhvr>
                                        <p:cTn id="14" dur="1000"/>
                                        <p:tgtEl>
                                          <p:spTgt spid="37">
                                            <p:txEl>
                                              <p:pRg st="0" end="0"/>
                                            </p:txEl>
                                          </p:spTgt>
                                        </p:tgtEl>
                                      </p:cBhvr>
                                    </p:animEffect>
                                    <p:anim calcmode="lin" valueType="num">
                                      <p:cBhvr>
                                        <p:cTn id="15"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p:bldP spid="41"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84995" y="1348408"/>
            <a:ext cx="8575598" cy="3458191"/>
          </a:xfrm>
          <a:prstGeom prst="rect">
            <a:avLst/>
          </a:prstGeom>
          <a:noFill/>
        </p:spPr>
        <p:txBody>
          <a:bodyPr wrap="square">
            <a:spAutoFit/>
          </a:bodyPr>
          <a:lstStyle/>
          <a:p>
            <a:pPr>
              <a:lnSpc>
                <a:spcPct val="150000"/>
              </a:lnSpc>
            </a:pPr>
            <a:r>
              <a:rPr lang="zh-CN" altLang="en-US" sz="1600" dirty="0"/>
              <a:t>   管理学中有个著名的“木桶理论” 。在反馈评估过程中，当然要肯定自己取得的成绩与长处，但更重要的是切合变化的环境，发现自己的素质与策略的“短木板”，然后想办法修正，或者把这块木板换掉，或者接补增长，唯有如此，你的职业生涯规划“这只桶”才能有更大的容量。一般来说，你的短板可能存在于下列方面。</a:t>
            </a:r>
            <a:endParaRPr lang="en-US" altLang="zh-CN" sz="1600" dirty="0"/>
          </a:p>
          <a:p>
            <a:pPr>
              <a:lnSpc>
                <a:spcPct val="150000"/>
              </a:lnSpc>
            </a:pPr>
            <a:r>
              <a:rPr lang="en-US" altLang="zh-CN" sz="1400" b="1" dirty="0"/>
              <a:t>    (1)</a:t>
            </a:r>
            <a:r>
              <a:rPr lang="zh-CN" altLang="en-US" sz="1400" b="1" dirty="0"/>
              <a:t>观念差距。</a:t>
            </a:r>
            <a:r>
              <a:rPr lang="zh-CN" altLang="en-US" sz="1400" dirty="0"/>
              <a:t>观念陈旧往往会造成策略的失误，导致行动失效。</a:t>
            </a:r>
            <a:endParaRPr lang="en-US" altLang="zh-CN" sz="1400" dirty="0"/>
          </a:p>
          <a:p>
            <a:pPr>
              <a:lnSpc>
                <a:spcPct val="150000"/>
              </a:lnSpc>
            </a:pPr>
            <a:r>
              <a:rPr lang="en-US" altLang="zh-CN" sz="1400" b="1" dirty="0"/>
              <a:t>    (2)</a:t>
            </a:r>
            <a:r>
              <a:rPr lang="zh-CN" altLang="en-US" sz="1400" b="1" dirty="0"/>
              <a:t>知识差距。</a:t>
            </a:r>
            <a:r>
              <a:rPr lang="zh-CN" altLang="en-US" sz="1400" dirty="0"/>
              <a:t>按照实施策略所积累的知识仍然不够或是学错方向。</a:t>
            </a:r>
            <a:endParaRPr lang="en-US" altLang="zh-CN" sz="1400" dirty="0"/>
          </a:p>
          <a:p>
            <a:pPr>
              <a:lnSpc>
                <a:spcPct val="150000"/>
              </a:lnSpc>
            </a:pPr>
            <a:r>
              <a:rPr lang="en-US" altLang="zh-CN" sz="1400" b="1" dirty="0"/>
              <a:t>    (3)</a:t>
            </a:r>
            <a:r>
              <a:rPr lang="zh-CN" altLang="en-US" sz="1400" b="1" dirty="0"/>
              <a:t>能力差距。</a:t>
            </a:r>
            <a:r>
              <a:rPr lang="zh-CN" altLang="en-US" sz="1400" dirty="0"/>
              <a:t>环境在变化，对人的能力的要求也是在不断变化的。彼时你通过努力提高了某些能力，但此时可能又会出现新的差距。</a:t>
            </a:r>
            <a:endParaRPr lang="en-US" altLang="zh-CN" sz="1400" dirty="0"/>
          </a:p>
          <a:p>
            <a:pPr>
              <a:lnSpc>
                <a:spcPct val="150000"/>
              </a:lnSpc>
            </a:pPr>
            <a:r>
              <a:rPr lang="en-US" altLang="zh-CN" sz="1400" b="1" dirty="0"/>
              <a:t>   </a:t>
            </a:r>
            <a:r>
              <a:rPr lang="zh-CN" altLang="en-US" sz="1400" b="1" dirty="0"/>
              <a:t> </a:t>
            </a:r>
            <a:r>
              <a:rPr lang="en-US" altLang="zh-CN" sz="1400" b="1" dirty="0"/>
              <a:t>(4)</a:t>
            </a:r>
            <a:r>
              <a:rPr lang="zh-CN" altLang="en-US" sz="1400" b="1" dirty="0"/>
              <a:t>心理素质差距。</a:t>
            </a:r>
            <a:r>
              <a:rPr lang="zh-CN" altLang="en-US" sz="1400" dirty="0"/>
              <a:t>很多时候，我们没有取得预期的进步，并不是规划得不够好，或者措施不够得当，而是心理素质不够强。一个人职业生涯的发展，首先是心理素质的成长过程。</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468338" y="948298"/>
            <a:ext cx="4582550" cy="337185"/>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4.</a:t>
            </a:r>
            <a:r>
              <a:rPr lang="zh-CN" altLang="en-US" sz="1600" b="1" dirty="0">
                <a:solidFill>
                  <a:schemeClr val="accent1"/>
                </a:solidFill>
                <a:latin typeface="微软雅黑" panose="020B0503020204020204" pitchFamily="34" charset="-122"/>
                <a:ea typeface="微软雅黑" panose="020B0503020204020204" pitchFamily="34" charset="-122"/>
              </a:rPr>
              <a:t>关注最弱点</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300029" y="241413"/>
            <a:ext cx="2041474"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评估的要点</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63722" y="844352"/>
            <a:ext cx="8389219" cy="3358612"/>
          </a:xfrm>
          <a:prstGeom prst="rect">
            <a:avLst/>
          </a:prstGeom>
          <a:noFill/>
        </p:spPr>
        <p:txBody>
          <a:bodyPr wrap="square">
            <a:spAutoFit/>
          </a:bodyPr>
          <a:lstStyle/>
          <a:p>
            <a:pPr>
              <a:lnSpc>
                <a:spcPct val="150000"/>
              </a:lnSpc>
            </a:pPr>
            <a:r>
              <a:rPr lang="zh-CN" altLang="en-US" sz="1600" dirty="0"/>
              <a:t>     小芳想毕业后成为一名旅行社英语导游，于是她大一就给自己制定了学习路线：学习好英语，增强自己的语言表达能力和交际能力。大三暑假期间，小芳想参加社会实践一试锋芒，第一家旅行社问她是不是取得了导游资格证，第二家旅行社又让小芳介绍自己家乡的风土人情，小芳无言以对，因为小芳平时并不关注这方面的事情。回家后，小芳重新制定了可行的学习路线和学习目标：学好导游基础知识、导游业务等课程，考取英语导游资格证。</a:t>
            </a:r>
            <a:endParaRPr lang="en-US" altLang="zh-CN" sz="1600" dirty="0"/>
          </a:p>
          <a:p>
            <a:pPr>
              <a:lnSpc>
                <a:spcPct val="150000"/>
              </a:lnSpc>
            </a:pPr>
            <a:r>
              <a:rPr lang="zh-CN" altLang="en-US" sz="1600" dirty="0"/>
              <a:t>     我们在目标执行的过程中发现自己与社会需要存在差距，要及时对自己的学习目标进行评估调整，让自己的学习目标更加有针对性。因此，一个人的职业生涯并非一帆风顺，在职业目标执行过程中如果没有收到实际的成效，就要对职业目标重新评估，考虑改变行动策略，以真正实现自己的人生理想。</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76657"/>
            <a:ext cx="6912768" cy="400110"/>
          </a:xfrm>
          <a:prstGeom prst="rect">
            <a:avLst/>
          </a:prstGeom>
          <a:noFill/>
        </p:spPr>
        <p:txBody>
          <a:bodyPr wrap="square" rtlCol="0">
            <a:spAutoFit/>
          </a:bodyPr>
          <a:lstStyle/>
          <a:p>
            <a:r>
              <a:rPr lang="zh-CN" altLang="en-US" sz="2000" b="1" dirty="0">
                <a:solidFill>
                  <a:srgbClr val="C00000"/>
                </a:solidFill>
                <a:latin typeface="微软雅黑" panose="020B0503020204020204" pitchFamily="34" charset="-122"/>
                <a:ea typeface="微软雅黑" panose="020B0503020204020204" pitchFamily="34" charset="-122"/>
              </a:rPr>
              <a:t>案例故事</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68338" y="1204392"/>
            <a:ext cx="8208912" cy="1983740"/>
          </a:xfrm>
          <a:prstGeom prst="rect">
            <a:avLst/>
          </a:prstGeom>
          <a:noFill/>
        </p:spPr>
        <p:txBody>
          <a:bodyPr wrap="square">
            <a:spAutoFit/>
          </a:bodyPr>
          <a:lstStyle/>
          <a:p>
            <a:pPr>
              <a:lnSpc>
                <a:spcPct val="150000"/>
              </a:lnSpc>
            </a:pPr>
            <a:r>
              <a:rPr lang="zh-CN" altLang="en-US" dirty="0"/>
              <a:t>    </a:t>
            </a:r>
            <a:r>
              <a:rPr lang="zh-CN" altLang="en-US" sz="1600" b="1" dirty="0"/>
              <a:t>大学生的职业生涯规划一次性成功的并不多，主要原因是受个体的年龄、经历、人格成熟程度等因素的制约，对职业的判断缺乏全面客观的分析和预测。</a:t>
            </a:r>
            <a:endParaRPr lang="en-US" altLang="zh-CN" sz="1600" b="1" dirty="0"/>
          </a:p>
          <a:p>
            <a:pPr>
              <a:lnSpc>
                <a:spcPct val="150000"/>
              </a:lnSpc>
            </a:pPr>
            <a:r>
              <a:rPr lang="en-US" altLang="zh-CN" sz="1600" dirty="0"/>
              <a:t>    </a:t>
            </a:r>
            <a:r>
              <a:rPr lang="zh-CN" altLang="en-US" sz="1600" dirty="0"/>
              <a:t>在生涯规划执行过程中，我们对社会、组织环境和自己都有了更清晰的认识与了解，回过头来审视当初所选择的职业、设计的路径、采取的措施，或许会存在各种问题。发现问题是生涯调整的基础，调整并非是放弃，而是与时俱进。</a:t>
            </a:r>
            <a:endParaRPr lang="zh-CN" altLang="en-US" sz="1600" dirty="0">
              <a:latin typeface="楷体" panose="02010609060101010101" pitchFamily="2" charset="-122"/>
              <a:ea typeface="楷体" panose="02010609060101010101" pitchFamily="2" charset="-122"/>
            </a:endParaRPr>
          </a:p>
        </p:txBody>
      </p:sp>
      <p:sp>
        <p:nvSpPr>
          <p:cNvPr id="7" name="文本框 6"/>
          <p:cNvSpPr txBox="1"/>
          <p:nvPr/>
        </p:nvSpPr>
        <p:spPr>
          <a:xfrm>
            <a:off x="2388235" y="285750"/>
            <a:ext cx="461391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二、职业生涯规划的调整与修正</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683856" y="1996490"/>
            <a:ext cx="8280920" cy="2676525"/>
          </a:xfrm>
          <a:prstGeom prst="rect">
            <a:avLst/>
          </a:prstGeom>
          <a:noFill/>
        </p:spPr>
        <p:txBody>
          <a:bodyPr wrap="square">
            <a:spAutoFit/>
          </a:bodyPr>
          <a:lstStyle/>
          <a:p>
            <a:pPr>
              <a:lnSpc>
                <a:spcPct val="150000"/>
              </a:lnSpc>
            </a:pPr>
            <a:r>
              <a:rPr lang="zh-CN" altLang="en-US" sz="1600" dirty="0"/>
              <a:t>我们的职业生涯发展规划总是在行动中调整，在调整中完善。</a:t>
            </a:r>
            <a:endParaRPr lang="en-US" altLang="zh-CN" sz="1600" dirty="0"/>
          </a:p>
          <a:p>
            <a:pPr>
              <a:lnSpc>
                <a:spcPct val="150000"/>
              </a:lnSpc>
            </a:pPr>
            <a:r>
              <a:rPr lang="zh-CN" altLang="en-US" sz="1600" dirty="0"/>
              <a:t>调整，让我们更好地把握职业发展的机会，促进个人素质提升和潜能挖掘，体现个人价值，为社会做出应有的贡献。有了这样长远而又宏观的视野，在职业发展的各个阶段或每过一段时间，我们都要审视内在环境和外在环境的变化，并且对自己的职业生涯发展及规划做出相应的调整。</a:t>
            </a:r>
            <a:endParaRPr lang="en-US" altLang="zh-CN" sz="1600" dirty="0"/>
          </a:p>
          <a:p>
            <a:pPr>
              <a:lnSpc>
                <a:spcPct val="150000"/>
              </a:lnSpc>
            </a:pPr>
            <a:r>
              <a:rPr lang="zh-CN" altLang="en-US" sz="1600" dirty="0"/>
              <a:t>职业生涯规划不是将职业目标定得越高越好，而应切合实际，是可行的。可以按计划一步步完成的规划才是最好的职业生涯规划。</a:t>
            </a:r>
            <a:endParaRPr lang="zh-CN" altLang="en-US" sz="1600" dirty="0"/>
          </a:p>
        </p:txBody>
      </p:sp>
      <p:sp>
        <p:nvSpPr>
          <p:cNvPr id="10" name="文本框 9"/>
          <p:cNvSpPr txBox="1"/>
          <p:nvPr/>
        </p:nvSpPr>
        <p:spPr>
          <a:xfrm>
            <a:off x="828353" y="1245196"/>
            <a:ext cx="3456384"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调整的目标与原则</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文本框 12"/>
          <p:cNvSpPr txBox="1"/>
          <p:nvPr/>
        </p:nvSpPr>
        <p:spPr>
          <a:xfrm>
            <a:off x="756459" y="1636529"/>
            <a:ext cx="1728192" cy="337185"/>
          </a:xfrm>
          <a:prstGeom prst="rect">
            <a:avLst/>
          </a:prstGeom>
          <a:noFill/>
        </p:spPr>
        <p:txBody>
          <a:bodyPr wrap="square">
            <a:spAutoFit/>
          </a:bodyPr>
          <a:lstStyle/>
          <a:p>
            <a:r>
              <a:rPr lang="en-US" altLang="zh-CN" sz="1600" b="1" u="sng" dirty="0">
                <a:latin typeface="+mn-ea"/>
                <a:ea typeface="+mn-ea"/>
              </a:rPr>
              <a:t>1.</a:t>
            </a:r>
            <a:r>
              <a:rPr lang="zh-CN" altLang="en-US" sz="1600" b="1" u="sng" dirty="0">
                <a:latin typeface="+mn-ea"/>
                <a:ea typeface="+mn-ea"/>
              </a:rPr>
              <a:t>调整的目标</a:t>
            </a:r>
            <a:endParaRPr lang="zh-CN" altLang="en-US" sz="1600" b="1" u="sng" dirty="0">
              <a:latin typeface="+mn-ea"/>
              <a:ea typeface="+mn-ea"/>
            </a:endParaRPr>
          </a:p>
        </p:txBody>
      </p:sp>
      <p:sp>
        <p:nvSpPr>
          <p:cNvPr id="7" name="文本框 6"/>
          <p:cNvSpPr txBox="1"/>
          <p:nvPr/>
        </p:nvSpPr>
        <p:spPr>
          <a:xfrm>
            <a:off x="2388235" y="285750"/>
            <a:ext cx="4613910" cy="46037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二、职业生涯规划的调整与修正</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540643" y="1204396"/>
            <a:ext cx="2043956" cy="337185"/>
          </a:xfrm>
          <a:prstGeom prst="rect">
            <a:avLst/>
          </a:prstGeom>
          <a:noFill/>
        </p:spPr>
        <p:txBody>
          <a:bodyPr wrap="square">
            <a:spAutoFit/>
          </a:bodyPr>
          <a:lstStyle/>
          <a:p>
            <a:r>
              <a:rPr lang="en-US" altLang="zh-CN" sz="1600" b="1" u="sng" dirty="0"/>
              <a:t>2.</a:t>
            </a:r>
            <a:r>
              <a:rPr lang="zh-CN" altLang="en-US" sz="1600" b="1" u="sng" dirty="0"/>
              <a:t>调整的原则</a:t>
            </a:r>
            <a:endParaRPr lang="zh-CN" altLang="en-US" sz="1600" b="1" u="sng" dirty="0">
              <a:latin typeface="楷体" panose="02010609060101010101" pitchFamily="2" charset="-122"/>
              <a:ea typeface="楷体" panose="02010609060101010101" pitchFamily="2" charset="-122"/>
            </a:endParaRPr>
          </a:p>
        </p:txBody>
      </p:sp>
      <p:sp>
        <p:nvSpPr>
          <p:cNvPr id="8" name="文本框 7"/>
          <p:cNvSpPr txBox="1"/>
          <p:nvPr/>
        </p:nvSpPr>
        <p:spPr>
          <a:xfrm>
            <a:off x="396330" y="1469711"/>
            <a:ext cx="8555086" cy="3662541"/>
          </a:xfrm>
          <a:prstGeom prst="rect">
            <a:avLst/>
          </a:prstGeom>
          <a:noFill/>
        </p:spPr>
        <p:txBody>
          <a:bodyPr wrap="square">
            <a:spAutoFit/>
          </a:bodyPr>
          <a:lstStyle/>
          <a:p>
            <a:pPr>
              <a:lnSpc>
                <a:spcPct val="150000"/>
              </a:lnSpc>
            </a:pPr>
            <a:r>
              <a:rPr lang="en-US" altLang="zh-CN" sz="1600" b="1" dirty="0"/>
              <a:t> </a:t>
            </a: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清晰性原则</a:t>
            </a:r>
            <a:endParaRPr lang="en-US" altLang="zh-CN" sz="1600" dirty="0">
              <a:solidFill>
                <a:schemeClr val="accent1"/>
              </a:solidFill>
              <a:latin typeface="微软雅黑" panose="020B0503020204020204" pitchFamily="34" charset="-122"/>
              <a:ea typeface="微软雅黑" panose="020B0503020204020204" pitchFamily="34" charset="-122"/>
            </a:endParaRPr>
          </a:p>
          <a:p>
            <a:r>
              <a:rPr lang="zh-CN" altLang="en-US" sz="1400" dirty="0"/>
              <a:t>调整后的目标、措施应清晰明确；实现目标的路径及各阶段的时间安排应具体可行；实施的步骤应直截了当。</a:t>
            </a:r>
            <a:endParaRPr lang="en-US" altLang="zh-CN" sz="14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变动性原则</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做调整时必须要考虑到自己的特质、社会环境、组织环境及其他相关的因素，清楚哪些因素可能带来变化，目标或措施是否有弹性或缓冲性及是否能依据社会、环境的变化而调整。</a:t>
            </a:r>
            <a:endParaRPr lang="en-US" altLang="zh-CN" sz="14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 (3)</a:t>
            </a:r>
            <a:r>
              <a:rPr lang="zh-CN" altLang="en-US" sz="1600" b="1" dirty="0">
                <a:solidFill>
                  <a:schemeClr val="accent1"/>
                </a:solidFill>
                <a:latin typeface="微软雅黑" panose="020B0503020204020204" pitchFamily="34" charset="-122"/>
                <a:ea typeface="微软雅黑" panose="020B0503020204020204" pitchFamily="34" charset="-122"/>
              </a:rPr>
              <a:t>一致性原则</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应考虑主要目标与分目标是否一致，目标与措施是否一致，个人目标与组织发展目标是否一致，生涯目标与行业发展是否一致。</a:t>
            </a:r>
            <a:endParaRPr lang="en-US" altLang="zh-CN" sz="14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激励性原则</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应考虑目标与措施是否具有挑战性，是否符合自己的性格、兴趣和特长，是否对自己产生内在激励作用。</a:t>
            </a:r>
            <a:endParaRPr lang="en-US" altLang="zh-CN" sz="14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(5)</a:t>
            </a:r>
            <a:r>
              <a:rPr lang="zh-CN" altLang="en-US" sz="1600" b="1" dirty="0">
                <a:solidFill>
                  <a:schemeClr val="accent1"/>
                </a:solidFill>
                <a:latin typeface="微软雅黑" panose="020B0503020204020204" pitchFamily="34" charset="-122"/>
                <a:ea typeface="微软雅黑" panose="020B0503020204020204" pitchFamily="34" charset="-122"/>
              </a:rPr>
              <a:t>可评量原则</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调整方案的设计应有明确的时间限制或标准，易评估、检查，使自己随时掌握执行状况，并为下一次调整提供参考依据。 </a:t>
            </a:r>
            <a:endParaRPr lang="zh-CN" altLang="en-US" sz="1400" dirty="0"/>
          </a:p>
        </p:txBody>
      </p:sp>
      <p:sp>
        <p:nvSpPr>
          <p:cNvPr id="10" name="文本框 9"/>
          <p:cNvSpPr txBox="1"/>
          <p:nvPr/>
        </p:nvSpPr>
        <p:spPr>
          <a:xfrm>
            <a:off x="540385" y="772160"/>
            <a:ext cx="5290820"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调整的目标与原则</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文本框 6"/>
          <p:cNvSpPr txBox="1"/>
          <p:nvPr/>
        </p:nvSpPr>
        <p:spPr>
          <a:xfrm>
            <a:off x="2412365" y="95885"/>
            <a:ext cx="461391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二、职业生涯规划的调整与修正</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64"/>
          <p:cNvGrpSpPr/>
          <p:nvPr/>
        </p:nvGrpSpPr>
        <p:grpSpPr>
          <a:xfrm>
            <a:off x="1928032" y="3266715"/>
            <a:ext cx="101962" cy="356848"/>
            <a:chOff x="2752726" y="4344988"/>
            <a:chExt cx="184150" cy="644525"/>
          </a:xfrm>
          <a:solidFill>
            <a:schemeClr val="accent1"/>
          </a:solidFill>
        </p:grpSpPr>
        <p:sp>
          <p:nvSpPr>
            <p:cNvPr id="66" name="Freeform 101"/>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7" name="Freeform 102"/>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8" name="Freeform 103"/>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9" name="Freeform 104"/>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4" name="组合 69"/>
          <p:cNvGrpSpPr/>
          <p:nvPr/>
        </p:nvGrpSpPr>
        <p:grpSpPr>
          <a:xfrm>
            <a:off x="1590503" y="3591042"/>
            <a:ext cx="783174" cy="853445"/>
            <a:chOff x="2143126" y="4930775"/>
            <a:chExt cx="1414463" cy="1541463"/>
          </a:xfrm>
          <a:solidFill>
            <a:schemeClr val="tx2"/>
          </a:solidFill>
        </p:grpSpPr>
        <p:sp>
          <p:nvSpPr>
            <p:cNvPr id="71" name="Freeform 5"/>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2" name="Freeform 6"/>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3" name="Freeform 7"/>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4" name="Freeform 8"/>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5" name="Freeform 9"/>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6" name="Freeform 10"/>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7" name="Freeform 11"/>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8" name="Freeform 12"/>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9" name="Freeform 13"/>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0" name="Freeform 14"/>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1" name="Freeform 15"/>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2" name="Freeform 16"/>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3" name="Freeform 17"/>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4" name="Freeform 18"/>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3" name="Freeform 19"/>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4" name="Freeform 20"/>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5" name="Freeform 21"/>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6" name="Freeform 22"/>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7" name="Freeform 23"/>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8" name="Freeform 24"/>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9" name="Freeform 25"/>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00" name="Freeform 26"/>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7" name="Freeform 27"/>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8" name="Freeform 28"/>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9" name="Freeform 29"/>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0" name="Freeform 30"/>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1" name="Freeform 31"/>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2" name="Freeform 32"/>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4" name="Freeform 33"/>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5" name="Freeform 34"/>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9" name="Freeform 35"/>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0" name="Freeform 36"/>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9" name="Freeform 37"/>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0" name="Freeform 38"/>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2" name="Freeform 39"/>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3" name="Freeform 40"/>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4" name="Freeform 41"/>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5" name="Freeform 42"/>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6" name="Freeform 43"/>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7" name="Freeform 44"/>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8" name="Freeform 45"/>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9" name="Freeform 46"/>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1" name="Freeform 47"/>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2" name="Freeform 48"/>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3" name="Freeform 49"/>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4" name="Freeform 50"/>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5" name="Freeform 51"/>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6" name="Freeform 52"/>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7" name="Freeform 53"/>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8" name="Freeform 54"/>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9" name="Freeform 55"/>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0" name="Freeform 56"/>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1" name="Freeform 57"/>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2" name="Freeform 58"/>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3" name="Freeform 59"/>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4" name="Freeform 60"/>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5" name="Freeform 61"/>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6" name="Freeform 62"/>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7" name="Freeform 63"/>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8" name="Freeform 64"/>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9" name="Freeform 65"/>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0" name="Freeform 66"/>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1" name="Freeform 67"/>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2" name="Freeform 68"/>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3" name="Freeform 69"/>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4" name="Freeform 70"/>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5" name="Freeform 71"/>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6" name="Freeform 72"/>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7" name="Freeform 73"/>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8" name="Freeform 74"/>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9" name="Freeform 75"/>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0" name="Freeform 76"/>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1" name="Freeform 77"/>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2" name="Freeform 78"/>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3" name="Freeform 79"/>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4" name="Freeform 80"/>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5" name="Freeform 81"/>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6" name="Freeform 82"/>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7" name="Freeform 83"/>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8" name="Freeform 84"/>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9" name="Freeform 85"/>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0" name="Freeform 86"/>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1" name="Freeform 87"/>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2" name="Freeform 88"/>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3" name="Freeform 89"/>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4" name="Freeform 90"/>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5" name="Freeform 91"/>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6" name="Freeform 92"/>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7" name="Freeform 93"/>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8" name="Freeform 94"/>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9" name="Freeform 95"/>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0" name="Freeform 96"/>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1" name="Freeform 97"/>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2" name="Freeform 98"/>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3" name="Freeform 99"/>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4" name="Freeform 100"/>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5" name="Freeform 108"/>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grpSp>
      <p:grpSp>
        <p:nvGrpSpPr>
          <p:cNvPr id="5" name="组合 215"/>
          <p:cNvGrpSpPr/>
          <p:nvPr/>
        </p:nvGrpSpPr>
        <p:grpSpPr>
          <a:xfrm>
            <a:off x="1819039" y="3264078"/>
            <a:ext cx="112509" cy="333117"/>
            <a:chOff x="2555876" y="4340225"/>
            <a:chExt cx="203200" cy="601663"/>
          </a:xfrm>
          <a:solidFill>
            <a:schemeClr val="accent1"/>
          </a:solidFill>
        </p:grpSpPr>
        <p:sp>
          <p:nvSpPr>
            <p:cNvPr id="217" name="Freeform 105"/>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8" name="Freeform 106"/>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9" name="Freeform 107"/>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0" name="Freeform 109"/>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6" name="组合 220"/>
          <p:cNvGrpSpPr/>
          <p:nvPr/>
        </p:nvGrpSpPr>
        <p:grpSpPr>
          <a:xfrm>
            <a:off x="2075702" y="3267593"/>
            <a:ext cx="441250" cy="339270"/>
            <a:chOff x="3019426" y="4346575"/>
            <a:chExt cx="796925" cy="612776"/>
          </a:xfrm>
          <a:solidFill>
            <a:schemeClr val="accent1"/>
          </a:solidFill>
        </p:grpSpPr>
        <p:sp>
          <p:nvSpPr>
            <p:cNvPr id="222" name="Freeform 110"/>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3" name="Rectangle 111"/>
            <p:cNvSpPr>
              <a:spLocks noChangeArrowheads="1"/>
            </p:cNvSpPr>
            <p:nvPr/>
          </p:nvSpPr>
          <p:spPr bwMode="auto">
            <a:xfrm>
              <a:off x="3049588" y="4510088"/>
              <a:ext cx="22225" cy="2555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4" name="Freeform 112"/>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5" name="Freeform 113"/>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6" name="Freeform 114"/>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7" name="Freeform 115"/>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28" name="Freeform 116"/>
          <p:cNvSpPr>
            <a:spLocks noEditPoints="1"/>
          </p:cNvSpPr>
          <p:nvPr/>
        </p:nvSpPr>
        <p:spPr bwMode="auto">
          <a:xfrm>
            <a:off x="2635614" y="2089821"/>
            <a:ext cx="217109" cy="272470"/>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7" name="组合 228"/>
          <p:cNvGrpSpPr/>
          <p:nvPr/>
        </p:nvGrpSpPr>
        <p:grpSpPr>
          <a:xfrm>
            <a:off x="1069266" y="1997534"/>
            <a:ext cx="224141" cy="338390"/>
            <a:chOff x="1201738" y="2052638"/>
            <a:chExt cx="404813" cy="611188"/>
          </a:xfrm>
          <a:solidFill>
            <a:schemeClr val="accent1"/>
          </a:solidFill>
        </p:grpSpPr>
        <p:sp>
          <p:nvSpPr>
            <p:cNvPr id="230" name="Freeform 117"/>
            <p:cNvSpPr/>
            <p:nvPr/>
          </p:nvSpPr>
          <p:spPr bwMode="auto">
            <a:xfrm>
              <a:off x="1325563" y="2101850"/>
              <a:ext cx="139700" cy="139700"/>
            </a:xfrm>
            <a:custGeom>
              <a:avLst/>
              <a:gdLst>
                <a:gd name="T0" fmla="*/ 88 w 88"/>
                <a:gd name="T1" fmla="*/ 44 h 88"/>
                <a:gd name="T2" fmla="*/ 88 w 88"/>
                <a:gd name="T3" fmla="*/ 44 h 88"/>
                <a:gd name="T4" fmla="*/ 86 w 88"/>
                <a:gd name="T5" fmla="*/ 36 h 88"/>
                <a:gd name="T6" fmla="*/ 83 w 88"/>
                <a:gd name="T7" fmla="*/ 27 h 88"/>
                <a:gd name="T8" fmla="*/ 79 w 88"/>
                <a:gd name="T9" fmla="*/ 19 h 88"/>
                <a:gd name="T10" fmla="*/ 74 w 88"/>
                <a:gd name="T11" fmla="*/ 13 h 88"/>
                <a:gd name="T12" fmla="*/ 67 w 88"/>
                <a:gd name="T13" fmla="*/ 7 h 88"/>
                <a:gd name="T14" fmla="*/ 60 w 88"/>
                <a:gd name="T15" fmla="*/ 3 h 88"/>
                <a:gd name="T16" fmla="*/ 52 w 88"/>
                <a:gd name="T17" fmla="*/ 0 h 88"/>
                <a:gd name="T18" fmla="*/ 43 w 88"/>
                <a:gd name="T19" fmla="*/ 0 h 88"/>
                <a:gd name="T20" fmla="*/ 43 w 88"/>
                <a:gd name="T21" fmla="*/ 0 h 88"/>
                <a:gd name="T22" fmla="*/ 35 w 88"/>
                <a:gd name="T23" fmla="*/ 0 h 88"/>
                <a:gd name="T24" fmla="*/ 27 w 88"/>
                <a:gd name="T25" fmla="*/ 3 h 88"/>
                <a:gd name="T26" fmla="*/ 18 w 88"/>
                <a:gd name="T27" fmla="*/ 7 h 88"/>
                <a:gd name="T28" fmla="*/ 12 w 88"/>
                <a:gd name="T29" fmla="*/ 13 h 88"/>
                <a:gd name="T30" fmla="*/ 6 w 88"/>
                <a:gd name="T31" fmla="*/ 19 h 88"/>
                <a:gd name="T32" fmla="*/ 2 w 88"/>
                <a:gd name="T33" fmla="*/ 27 h 88"/>
                <a:gd name="T34" fmla="*/ 0 w 88"/>
                <a:gd name="T35" fmla="*/ 36 h 88"/>
                <a:gd name="T36" fmla="*/ 0 w 88"/>
                <a:gd name="T37" fmla="*/ 44 h 88"/>
                <a:gd name="T38" fmla="*/ 0 w 88"/>
                <a:gd name="T39" fmla="*/ 44 h 88"/>
                <a:gd name="T40" fmla="*/ 0 w 88"/>
                <a:gd name="T41" fmla="*/ 53 h 88"/>
                <a:gd name="T42" fmla="*/ 2 w 88"/>
                <a:gd name="T43" fmla="*/ 61 h 88"/>
                <a:gd name="T44" fmla="*/ 6 w 88"/>
                <a:gd name="T45" fmla="*/ 68 h 88"/>
                <a:gd name="T46" fmla="*/ 12 w 88"/>
                <a:gd name="T47" fmla="*/ 75 h 88"/>
                <a:gd name="T48" fmla="*/ 18 w 88"/>
                <a:gd name="T49" fmla="*/ 80 h 88"/>
                <a:gd name="T50" fmla="*/ 27 w 88"/>
                <a:gd name="T51" fmla="*/ 84 h 88"/>
                <a:gd name="T52" fmla="*/ 35 w 88"/>
                <a:gd name="T53" fmla="*/ 87 h 88"/>
                <a:gd name="T54" fmla="*/ 43 w 88"/>
                <a:gd name="T55" fmla="*/ 88 h 88"/>
                <a:gd name="T56" fmla="*/ 43 w 88"/>
                <a:gd name="T57" fmla="*/ 88 h 88"/>
                <a:gd name="T58" fmla="*/ 52 w 88"/>
                <a:gd name="T59" fmla="*/ 87 h 88"/>
                <a:gd name="T60" fmla="*/ 60 w 88"/>
                <a:gd name="T61" fmla="*/ 84 h 88"/>
                <a:gd name="T62" fmla="*/ 67 w 88"/>
                <a:gd name="T63" fmla="*/ 80 h 88"/>
                <a:gd name="T64" fmla="*/ 74 w 88"/>
                <a:gd name="T65" fmla="*/ 75 h 88"/>
                <a:gd name="T66" fmla="*/ 79 w 88"/>
                <a:gd name="T67" fmla="*/ 68 h 88"/>
                <a:gd name="T68" fmla="*/ 83 w 88"/>
                <a:gd name="T69" fmla="*/ 61 h 88"/>
                <a:gd name="T70" fmla="*/ 86 w 88"/>
                <a:gd name="T71" fmla="*/ 53 h 88"/>
                <a:gd name="T72" fmla="*/ 88 w 88"/>
                <a:gd name="T73" fmla="*/ 44 h 88"/>
                <a:gd name="T74" fmla="*/ 88 w 88"/>
                <a:gd name="T75"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8">
                  <a:moveTo>
                    <a:pt x="88" y="44"/>
                  </a:moveTo>
                  <a:lnTo>
                    <a:pt x="88" y="44"/>
                  </a:lnTo>
                  <a:lnTo>
                    <a:pt x="86" y="36"/>
                  </a:lnTo>
                  <a:lnTo>
                    <a:pt x="83" y="27"/>
                  </a:lnTo>
                  <a:lnTo>
                    <a:pt x="79" y="19"/>
                  </a:lnTo>
                  <a:lnTo>
                    <a:pt x="74" y="13"/>
                  </a:lnTo>
                  <a:lnTo>
                    <a:pt x="67" y="7"/>
                  </a:lnTo>
                  <a:lnTo>
                    <a:pt x="60" y="3"/>
                  </a:lnTo>
                  <a:lnTo>
                    <a:pt x="52" y="0"/>
                  </a:lnTo>
                  <a:lnTo>
                    <a:pt x="43" y="0"/>
                  </a:lnTo>
                  <a:lnTo>
                    <a:pt x="43" y="0"/>
                  </a:lnTo>
                  <a:lnTo>
                    <a:pt x="35" y="0"/>
                  </a:lnTo>
                  <a:lnTo>
                    <a:pt x="27" y="3"/>
                  </a:lnTo>
                  <a:lnTo>
                    <a:pt x="18" y="7"/>
                  </a:lnTo>
                  <a:lnTo>
                    <a:pt x="12" y="13"/>
                  </a:lnTo>
                  <a:lnTo>
                    <a:pt x="6" y="19"/>
                  </a:lnTo>
                  <a:lnTo>
                    <a:pt x="2" y="27"/>
                  </a:lnTo>
                  <a:lnTo>
                    <a:pt x="0" y="36"/>
                  </a:lnTo>
                  <a:lnTo>
                    <a:pt x="0" y="44"/>
                  </a:lnTo>
                  <a:lnTo>
                    <a:pt x="0" y="44"/>
                  </a:lnTo>
                  <a:lnTo>
                    <a:pt x="0" y="53"/>
                  </a:lnTo>
                  <a:lnTo>
                    <a:pt x="2" y="61"/>
                  </a:lnTo>
                  <a:lnTo>
                    <a:pt x="6" y="68"/>
                  </a:lnTo>
                  <a:lnTo>
                    <a:pt x="12" y="75"/>
                  </a:lnTo>
                  <a:lnTo>
                    <a:pt x="18" y="80"/>
                  </a:lnTo>
                  <a:lnTo>
                    <a:pt x="27" y="84"/>
                  </a:lnTo>
                  <a:lnTo>
                    <a:pt x="35" y="87"/>
                  </a:lnTo>
                  <a:lnTo>
                    <a:pt x="43" y="88"/>
                  </a:lnTo>
                  <a:lnTo>
                    <a:pt x="43" y="88"/>
                  </a:lnTo>
                  <a:lnTo>
                    <a:pt x="52" y="87"/>
                  </a:lnTo>
                  <a:lnTo>
                    <a:pt x="60" y="84"/>
                  </a:lnTo>
                  <a:lnTo>
                    <a:pt x="67" y="80"/>
                  </a:lnTo>
                  <a:lnTo>
                    <a:pt x="74" y="75"/>
                  </a:lnTo>
                  <a:lnTo>
                    <a:pt x="79" y="68"/>
                  </a:lnTo>
                  <a:lnTo>
                    <a:pt x="83" y="61"/>
                  </a:lnTo>
                  <a:lnTo>
                    <a:pt x="86" y="53"/>
                  </a:lnTo>
                  <a:lnTo>
                    <a:pt x="88" y="44"/>
                  </a:lnTo>
                  <a:lnTo>
                    <a:pt x="88" y="4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1" name="Freeform 118"/>
            <p:cNvSpPr/>
            <p:nvPr/>
          </p:nvSpPr>
          <p:spPr bwMode="auto">
            <a:xfrm>
              <a:off x="1201738" y="2205038"/>
              <a:ext cx="212725" cy="458788"/>
            </a:xfrm>
            <a:custGeom>
              <a:avLst/>
              <a:gdLst>
                <a:gd name="T0" fmla="*/ 134 w 134"/>
                <a:gd name="T1" fmla="*/ 7 h 289"/>
                <a:gd name="T2" fmla="*/ 134 w 134"/>
                <a:gd name="T3" fmla="*/ 7 h 289"/>
                <a:gd name="T4" fmla="*/ 88 w 134"/>
                <a:gd name="T5" fmla="*/ 129 h 289"/>
                <a:gd name="T6" fmla="*/ 42 w 134"/>
                <a:gd name="T7" fmla="*/ 248 h 289"/>
                <a:gd name="T8" fmla="*/ 42 w 134"/>
                <a:gd name="T9" fmla="*/ 248 h 289"/>
                <a:gd name="T10" fmla="*/ 22 w 134"/>
                <a:gd name="T11" fmla="*/ 268 h 289"/>
                <a:gd name="T12" fmla="*/ 8 w 134"/>
                <a:gd name="T13" fmla="*/ 282 h 289"/>
                <a:gd name="T14" fmla="*/ 3 w 134"/>
                <a:gd name="T15" fmla="*/ 286 h 289"/>
                <a:gd name="T16" fmla="*/ 0 w 134"/>
                <a:gd name="T17" fmla="*/ 289 h 289"/>
                <a:gd name="T18" fmla="*/ 0 w 134"/>
                <a:gd name="T19" fmla="*/ 289 h 289"/>
                <a:gd name="T20" fmla="*/ 3 w 134"/>
                <a:gd name="T21" fmla="*/ 275 h 289"/>
                <a:gd name="T22" fmla="*/ 15 w 134"/>
                <a:gd name="T23" fmla="*/ 243 h 289"/>
                <a:gd name="T24" fmla="*/ 50 w 134"/>
                <a:gd name="T25" fmla="*/ 144 h 289"/>
                <a:gd name="T26" fmla="*/ 105 w 134"/>
                <a:gd name="T27" fmla="*/ 0 h 289"/>
                <a:gd name="T28" fmla="*/ 134 w 134"/>
                <a:gd name="T29"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289">
                  <a:moveTo>
                    <a:pt x="134" y="7"/>
                  </a:moveTo>
                  <a:lnTo>
                    <a:pt x="134" y="7"/>
                  </a:lnTo>
                  <a:lnTo>
                    <a:pt x="88" y="129"/>
                  </a:lnTo>
                  <a:lnTo>
                    <a:pt x="42" y="248"/>
                  </a:lnTo>
                  <a:lnTo>
                    <a:pt x="42" y="248"/>
                  </a:lnTo>
                  <a:lnTo>
                    <a:pt x="22" y="268"/>
                  </a:lnTo>
                  <a:lnTo>
                    <a:pt x="8" y="282"/>
                  </a:lnTo>
                  <a:lnTo>
                    <a:pt x="3" y="286"/>
                  </a:lnTo>
                  <a:lnTo>
                    <a:pt x="0" y="289"/>
                  </a:lnTo>
                  <a:lnTo>
                    <a:pt x="0" y="289"/>
                  </a:lnTo>
                  <a:lnTo>
                    <a:pt x="3" y="275"/>
                  </a:lnTo>
                  <a:lnTo>
                    <a:pt x="15" y="243"/>
                  </a:lnTo>
                  <a:lnTo>
                    <a:pt x="50" y="144"/>
                  </a:lnTo>
                  <a:lnTo>
                    <a:pt x="105" y="0"/>
                  </a:lnTo>
                  <a:lnTo>
                    <a:pt x="134" y="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2" name="Freeform 119"/>
            <p:cNvSpPr/>
            <p:nvPr/>
          </p:nvSpPr>
          <p:spPr bwMode="auto">
            <a:xfrm>
              <a:off x="1371601" y="2205038"/>
              <a:ext cx="234950" cy="449263"/>
            </a:xfrm>
            <a:custGeom>
              <a:avLst/>
              <a:gdLst>
                <a:gd name="T0" fmla="*/ 2 w 148"/>
                <a:gd name="T1" fmla="*/ 13 h 283"/>
                <a:gd name="T2" fmla="*/ 109 w 148"/>
                <a:gd name="T3" fmla="*/ 244 h 283"/>
                <a:gd name="T4" fmla="*/ 148 w 148"/>
                <a:gd name="T5" fmla="*/ 283 h 283"/>
                <a:gd name="T6" fmla="*/ 137 w 148"/>
                <a:gd name="T7" fmla="*/ 229 h 283"/>
                <a:gd name="T8" fmla="*/ 33 w 148"/>
                <a:gd name="T9" fmla="*/ 0 h 283"/>
                <a:gd name="T10" fmla="*/ 0 w 148"/>
                <a:gd name="T11" fmla="*/ 10 h 283"/>
                <a:gd name="T12" fmla="*/ 2 w 148"/>
                <a:gd name="T13" fmla="*/ 13 h 283"/>
              </a:gdLst>
              <a:ahLst/>
              <a:cxnLst>
                <a:cxn ang="0">
                  <a:pos x="T0" y="T1"/>
                </a:cxn>
                <a:cxn ang="0">
                  <a:pos x="T2" y="T3"/>
                </a:cxn>
                <a:cxn ang="0">
                  <a:pos x="T4" y="T5"/>
                </a:cxn>
                <a:cxn ang="0">
                  <a:pos x="T6" y="T7"/>
                </a:cxn>
                <a:cxn ang="0">
                  <a:pos x="T8" y="T9"/>
                </a:cxn>
                <a:cxn ang="0">
                  <a:pos x="T10" y="T11"/>
                </a:cxn>
                <a:cxn ang="0">
                  <a:pos x="T12" y="T13"/>
                </a:cxn>
              </a:cxnLst>
              <a:rect l="0" t="0" r="r" b="b"/>
              <a:pathLst>
                <a:path w="148" h="283">
                  <a:moveTo>
                    <a:pt x="2" y="13"/>
                  </a:moveTo>
                  <a:lnTo>
                    <a:pt x="109" y="244"/>
                  </a:lnTo>
                  <a:lnTo>
                    <a:pt x="148" y="283"/>
                  </a:lnTo>
                  <a:lnTo>
                    <a:pt x="137" y="229"/>
                  </a:lnTo>
                  <a:lnTo>
                    <a:pt x="33" y="0"/>
                  </a:lnTo>
                  <a:lnTo>
                    <a:pt x="0" y="10"/>
                  </a:lnTo>
                  <a:lnTo>
                    <a:pt x="2" y="1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3" name="Freeform 120"/>
            <p:cNvSpPr/>
            <p:nvPr/>
          </p:nvSpPr>
          <p:spPr bwMode="auto">
            <a:xfrm>
              <a:off x="1376363" y="2052638"/>
              <a:ext cx="25400" cy="77788"/>
            </a:xfrm>
            <a:custGeom>
              <a:avLst/>
              <a:gdLst>
                <a:gd name="T0" fmla="*/ 0 w 16"/>
                <a:gd name="T1" fmla="*/ 41 h 49"/>
                <a:gd name="T2" fmla="*/ 0 w 16"/>
                <a:gd name="T3" fmla="*/ 41 h 49"/>
                <a:gd name="T4" fmla="*/ 0 w 16"/>
                <a:gd name="T5" fmla="*/ 44 h 49"/>
                <a:gd name="T6" fmla="*/ 3 w 16"/>
                <a:gd name="T7" fmla="*/ 46 h 49"/>
                <a:gd name="T8" fmla="*/ 4 w 16"/>
                <a:gd name="T9" fmla="*/ 48 h 49"/>
                <a:gd name="T10" fmla="*/ 8 w 16"/>
                <a:gd name="T11" fmla="*/ 49 h 49"/>
                <a:gd name="T12" fmla="*/ 8 w 16"/>
                <a:gd name="T13" fmla="*/ 49 h 49"/>
                <a:gd name="T14" fmla="*/ 11 w 16"/>
                <a:gd name="T15" fmla="*/ 48 h 49"/>
                <a:gd name="T16" fmla="*/ 14 w 16"/>
                <a:gd name="T17" fmla="*/ 46 h 49"/>
                <a:gd name="T18" fmla="*/ 15 w 16"/>
                <a:gd name="T19" fmla="*/ 44 h 49"/>
                <a:gd name="T20" fmla="*/ 16 w 16"/>
                <a:gd name="T21" fmla="*/ 41 h 49"/>
                <a:gd name="T22" fmla="*/ 16 w 16"/>
                <a:gd name="T23" fmla="*/ 8 h 49"/>
                <a:gd name="T24" fmla="*/ 16 w 16"/>
                <a:gd name="T25" fmla="*/ 8 h 49"/>
                <a:gd name="T26" fmla="*/ 15 w 16"/>
                <a:gd name="T27" fmla="*/ 6 h 49"/>
                <a:gd name="T28" fmla="*/ 14 w 16"/>
                <a:gd name="T29" fmla="*/ 3 h 49"/>
                <a:gd name="T30" fmla="*/ 11 w 16"/>
                <a:gd name="T31" fmla="*/ 0 h 49"/>
                <a:gd name="T32" fmla="*/ 8 w 16"/>
                <a:gd name="T33" fmla="*/ 0 h 49"/>
                <a:gd name="T34" fmla="*/ 8 w 16"/>
                <a:gd name="T35" fmla="*/ 0 h 49"/>
                <a:gd name="T36" fmla="*/ 4 w 16"/>
                <a:gd name="T37" fmla="*/ 0 h 49"/>
                <a:gd name="T38" fmla="*/ 3 w 16"/>
                <a:gd name="T39" fmla="*/ 3 h 49"/>
                <a:gd name="T40" fmla="*/ 0 w 16"/>
                <a:gd name="T41" fmla="*/ 6 h 49"/>
                <a:gd name="T42" fmla="*/ 0 w 16"/>
                <a:gd name="T43" fmla="*/ 8 h 49"/>
                <a:gd name="T44" fmla="*/ 0 w 16"/>
                <a:gd name="T4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49">
                  <a:moveTo>
                    <a:pt x="0" y="41"/>
                  </a:moveTo>
                  <a:lnTo>
                    <a:pt x="0" y="41"/>
                  </a:lnTo>
                  <a:lnTo>
                    <a:pt x="0" y="44"/>
                  </a:lnTo>
                  <a:lnTo>
                    <a:pt x="3" y="46"/>
                  </a:lnTo>
                  <a:lnTo>
                    <a:pt x="4" y="48"/>
                  </a:lnTo>
                  <a:lnTo>
                    <a:pt x="8" y="49"/>
                  </a:lnTo>
                  <a:lnTo>
                    <a:pt x="8" y="49"/>
                  </a:lnTo>
                  <a:lnTo>
                    <a:pt x="11" y="48"/>
                  </a:lnTo>
                  <a:lnTo>
                    <a:pt x="14" y="46"/>
                  </a:lnTo>
                  <a:lnTo>
                    <a:pt x="15" y="44"/>
                  </a:lnTo>
                  <a:lnTo>
                    <a:pt x="16" y="41"/>
                  </a:lnTo>
                  <a:lnTo>
                    <a:pt x="16" y="8"/>
                  </a:lnTo>
                  <a:lnTo>
                    <a:pt x="16" y="8"/>
                  </a:lnTo>
                  <a:lnTo>
                    <a:pt x="15" y="6"/>
                  </a:lnTo>
                  <a:lnTo>
                    <a:pt x="14" y="3"/>
                  </a:lnTo>
                  <a:lnTo>
                    <a:pt x="11" y="0"/>
                  </a:lnTo>
                  <a:lnTo>
                    <a:pt x="8" y="0"/>
                  </a:lnTo>
                  <a:lnTo>
                    <a:pt x="8" y="0"/>
                  </a:lnTo>
                  <a:lnTo>
                    <a:pt x="4" y="0"/>
                  </a:lnTo>
                  <a:lnTo>
                    <a:pt x="3" y="3"/>
                  </a:lnTo>
                  <a:lnTo>
                    <a:pt x="0" y="6"/>
                  </a:lnTo>
                  <a:lnTo>
                    <a:pt x="0" y="8"/>
                  </a:lnTo>
                  <a:lnTo>
                    <a:pt x="0"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8" name="组合 233"/>
          <p:cNvGrpSpPr/>
          <p:nvPr/>
        </p:nvGrpSpPr>
        <p:grpSpPr>
          <a:xfrm>
            <a:off x="1572924" y="1809441"/>
            <a:ext cx="333135" cy="333117"/>
            <a:chOff x="2111376" y="1712913"/>
            <a:chExt cx="601663" cy="601663"/>
          </a:xfrm>
          <a:solidFill>
            <a:schemeClr val="accent1"/>
          </a:solidFill>
        </p:grpSpPr>
        <p:sp>
          <p:nvSpPr>
            <p:cNvPr id="235"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6"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7"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8"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9" name="Freeform 125"/>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9" name="组合 239"/>
          <p:cNvGrpSpPr/>
          <p:nvPr/>
        </p:nvGrpSpPr>
        <p:grpSpPr>
          <a:xfrm>
            <a:off x="1230999" y="1714517"/>
            <a:ext cx="210956" cy="268075"/>
            <a:chOff x="1493838" y="1541463"/>
            <a:chExt cx="381000" cy="484187"/>
          </a:xfrm>
          <a:solidFill>
            <a:schemeClr val="accent1"/>
          </a:solidFill>
        </p:grpSpPr>
        <p:sp>
          <p:nvSpPr>
            <p:cNvPr id="241"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2" name="Rectangle 127"/>
            <p:cNvSpPr>
              <a:spLocks noChangeArrowheads="1"/>
            </p:cNvSpPr>
            <p:nvPr/>
          </p:nvSpPr>
          <p:spPr bwMode="auto">
            <a:xfrm>
              <a:off x="1811338" y="1541463"/>
              <a:ext cx="63500" cy="4714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43" name="Freeform 128"/>
          <p:cNvSpPr>
            <a:spLocks noEditPoints="1"/>
          </p:cNvSpPr>
          <p:nvPr/>
        </p:nvSpPr>
        <p:spPr bwMode="auto">
          <a:xfrm>
            <a:off x="2291931" y="3025008"/>
            <a:ext cx="281275" cy="219734"/>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0" name="组合 243"/>
          <p:cNvGrpSpPr/>
          <p:nvPr/>
        </p:nvGrpSpPr>
        <p:grpSpPr>
          <a:xfrm>
            <a:off x="1452503" y="3244741"/>
            <a:ext cx="274243" cy="356848"/>
            <a:chOff x="1893888" y="4305300"/>
            <a:chExt cx="495300" cy="644526"/>
          </a:xfrm>
          <a:solidFill>
            <a:schemeClr val="accent1"/>
          </a:solidFill>
        </p:grpSpPr>
        <p:sp>
          <p:nvSpPr>
            <p:cNvPr id="245" name="Freeform 129"/>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6"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7" name="Freeform 131"/>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8" name="Freeform 132"/>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9" name="Freeform 133"/>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0" name="Freeform 134"/>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1"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2" name="Freeform 136"/>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1" name="组合 252"/>
          <p:cNvGrpSpPr/>
          <p:nvPr/>
        </p:nvGrpSpPr>
        <p:grpSpPr>
          <a:xfrm>
            <a:off x="2533652" y="1865693"/>
            <a:ext cx="179312" cy="319053"/>
            <a:chOff x="3846513" y="1814513"/>
            <a:chExt cx="323850" cy="576262"/>
          </a:xfrm>
          <a:solidFill>
            <a:schemeClr val="accent1"/>
          </a:solidFill>
        </p:grpSpPr>
        <p:sp>
          <p:nvSpPr>
            <p:cNvPr id="254"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5" name="Freeform 138"/>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6" name="Freeform 139"/>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57" name="Freeform 140"/>
          <p:cNvSpPr/>
          <p:nvPr/>
        </p:nvSpPr>
        <p:spPr bwMode="auto">
          <a:xfrm>
            <a:off x="1824312" y="1502692"/>
            <a:ext cx="285669" cy="232918"/>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8" name="Freeform 141"/>
          <p:cNvSpPr>
            <a:spLocks noEditPoints="1"/>
          </p:cNvSpPr>
          <p:nvPr/>
        </p:nvSpPr>
        <p:spPr bwMode="auto">
          <a:xfrm>
            <a:off x="1847167" y="2927446"/>
            <a:ext cx="348077" cy="287412"/>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9" name="Freeform 142"/>
          <p:cNvSpPr>
            <a:spLocks noEditPoints="1"/>
          </p:cNvSpPr>
          <p:nvPr/>
        </p:nvSpPr>
        <p:spPr bwMode="auto">
          <a:xfrm>
            <a:off x="1131675" y="2350865"/>
            <a:ext cx="447403" cy="521209"/>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0" name="Freeform 143"/>
          <p:cNvSpPr>
            <a:spLocks noEditPoints="1"/>
          </p:cNvSpPr>
          <p:nvPr/>
        </p:nvSpPr>
        <p:spPr bwMode="auto">
          <a:xfrm>
            <a:off x="1051687" y="2504678"/>
            <a:ext cx="188102" cy="378821"/>
          </a:xfrm>
          <a:custGeom>
            <a:avLst/>
            <a:gdLst>
              <a:gd name="T0" fmla="*/ 194 w 214"/>
              <a:gd name="T1" fmla="*/ 431 h 431"/>
              <a:gd name="T2" fmla="*/ 169 w 214"/>
              <a:gd name="T3" fmla="*/ 408 h 431"/>
              <a:gd name="T4" fmla="*/ 209 w 214"/>
              <a:gd name="T5" fmla="*/ 349 h 431"/>
              <a:gd name="T6" fmla="*/ 203 w 214"/>
              <a:gd name="T7" fmla="*/ 341 h 431"/>
              <a:gd name="T8" fmla="*/ 188 w 214"/>
              <a:gd name="T9" fmla="*/ 337 h 431"/>
              <a:gd name="T10" fmla="*/ 180 w 214"/>
              <a:gd name="T11" fmla="*/ 344 h 431"/>
              <a:gd name="T12" fmla="*/ 179 w 214"/>
              <a:gd name="T13" fmla="*/ 353 h 431"/>
              <a:gd name="T14" fmla="*/ 171 w 214"/>
              <a:gd name="T15" fmla="*/ 347 h 431"/>
              <a:gd name="T16" fmla="*/ 125 w 214"/>
              <a:gd name="T17" fmla="*/ 385 h 431"/>
              <a:gd name="T18" fmla="*/ 50 w 214"/>
              <a:gd name="T19" fmla="*/ 194 h 431"/>
              <a:gd name="T20" fmla="*/ 54 w 214"/>
              <a:gd name="T21" fmla="*/ 186 h 431"/>
              <a:gd name="T22" fmla="*/ 81 w 214"/>
              <a:gd name="T23" fmla="*/ 176 h 431"/>
              <a:gd name="T24" fmla="*/ 74 w 214"/>
              <a:gd name="T25" fmla="*/ 173 h 431"/>
              <a:gd name="T26" fmla="*/ 50 w 214"/>
              <a:gd name="T27" fmla="*/ 115 h 431"/>
              <a:gd name="T28" fmla="*/ 99 w 214"/>
              <a:gd name="T29" fmla="*/ 61 h 431"/>
              <a:gd name="T30" fmla="*/ 111 w 214"/>
              <a:gd name="T31" fmla="*/ 65 h 431"/>
              <a:gd name="T32" fmla="*/ 144 w 214"/>
              <a:gd name="T33" fmla="*/ 146 h 431"/>
              <a:gd name="T34" fmla="*/ 144 w 214"/>
              <a:gd name="T35" fmla="*/ 156 h 431"/>
              <a:gd name="T36" fmla="*/ 168 w 214"/>
              <a:gd name="T37" fmla="*/ 347 h 431"/>
              <a:gd name="T38" fmla="*/ 163 w 214"/>
              <a:gd name="T39" fmla="*/ 348 h 431"/>
              <a:gd name="T40" fmla="*/ 153 w 214"/>
              <a:gd name="T41" fmla="*/ 357 h 431"/>
              <a:gd name="T42" fmla="*/ 150 w 214"/>
              <a:gd name="T43" fmla="*/ 359 h 431"/>
              <a:gd name="T44" fmla="*/ 135 w 214"/>
              <a:gd name="T45" fmla="*/ 357 h 431"/>
              <a:gd name="T46" fmla="*/ 129 w 214"/>
              <a:gd name="T47" fmla="*/ 366 h 431"/>
              <a:gd name="T48" fmla="*/ 130 w 214"/>
              <a:gd name="T49" fmla="*/ 381 h 431"/>
              <a:gd name="T50" fmla="*/ 125 w 214"/>
              <a:gd name="T51" fmla="*/ 385 h 431"/>
              <a:gd name="T52" fmla="*/ 50 w 214"/>
              <a:gd name="T53" fmla="*/ 77 h 431"/>
              <a:gd name="T54" fmla="*/ 87 w 214"/>
              <a:gd name="T55" fmla="*/ 28 h 431"/>
              <a:gd name="T56" fmla="*/ 77 w 214"/>
              <a:gd name="T57" fmla="*/ 14 h 431"/>
              <a:gd name="T58" fmla="*/ 62 w 214"/>
              <a:gd name="T59" fmla="*/ 3 h 431"/>
              <a:gd name="T60" fmla="*/ 50 w 214"/>
              <a:gd name="T61" fmla="*/ 0 h 431"/>
              <a:gd name="T62" fmla="*/ 45 w 214"/>
              <a:gd name="T63" fmla="*/ 191 h 431"/>
              <a:gd name="T64" fmla="*/ 11 w 214"/>
              <a:gd name="T65" fmla="*/ 108 h 431"/>
              <a:gd name="T66" fmla="*/ 12 w 214"/>
              <a:gd name="T67" fmla="*/ 96 h 431"/>
              <a:gd name="T68" fmla="*/ 4 w 214"/>
              <a:gd name="T69" fmla="*/ 61 h 431"/>
              <a:gd name="T70" fmla="*/ 1 w 214"/>
              <a:gd name="T71" fmla="*/ 35 h 431"/>
              <a:gd name="T72" fmla="*/ 15 w 214"/>
              <a:gd name="T73" fmla="*/ 12 h 431"/>
              <a:gd name="T74" fmla="*/ 30 w 214"/>
              <a:gd name="T75" fmla="*/ 3 h 431"/>
              <a:gd name="T76" fmla="*/ 50 w 214"/>
              <a:gd name="T77" fmla="*/ 77 h 431"/>
              <a:gd name="T78" fmla="*/ 50 w 214"/>
              <a:gd name="T79" fmla="*/ 115 h 431"/>
              <a:gd name="T80" fmla="*/ 43 w 214"/>
              <a:gd name="T81" fmla="*/ 98 h 431"/>
              <a:gd name="T82" fmla="*/ 47 w 214"/>
              <a:gd name="T83" fmla="*/ 88 h 431"/>
              <a:gd name="T84" fmla="*/ 22 w 214"/>
              <a:gd name="T85" fmla="*/ 99 h 431"/>
              <a:gd name="T86" fmla="*/ 19 w 214"/>
              <a:gd name="T87" fmla="*/ 111 h 431"/>
              <a:gd name="T88" fmla="*/ 47 w 214"/>
              <a:gd name="T89" fmla="*/ 18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4" h="431">
                <a:moveTo>
                  <a:pt x="168" y="228"/>
                </a:moveTo>
                <a:lnTo>
                  <a:pt x="214" y="349"/>
                </a:lnTo>
                <a:lnTo>
                  <a:pt x="194" y="431"/>
                </a:lnTo>
                <a:lnTo>
                  <a:pt x="168" y="413"/>
                </a:lnTo>
                <a:lnTo>
                  <a:pt x="168" y="405"/>
                </a:lnTo>
                <a:lnTo>
                  <a:pt x="169" y="408"/>
                </a:lnTo>
                <a:lnTo>
                  <a:pt x="196" y="397"/>
                </a:lnTo>
                <a:lnTo>
                  <a:pt x="209" y="349"/>
                </a:lnTo>
                <a:lnTo>
                  <a:pt x="209" y="349"/>
                </a:lnTo>
                <a:lnTo>
                  <a:pt x="206" y="345"/>
                </a:lnTo>
                <a:lnTo>
                  <a:pt x="206" y="345"/>
                </a:lnTo>
                <a:lnTo>
                  <a:pt x="203" y="341"/>
                </a:lnTo>
                <a:lnTo>
                  <a:pt x="199" y="337"/>
                </a:lnTo>
                <a:lnTo>
                  <a:pt x="194" y="336"/>
                </a:lnTo>
                <a:lnTo>
                  <a:pt x="188" y="337"/>
                </a:lnTo>
                <a:lnTo>
                  <a:pt x="188" y="337"/>
                </a:lnTo>
                <a:lnTo>
                  <a:pt x="184" y="340"/>
                </a:lnTo>
                <a:lnTo>
                  <a:pt x="180" y="344"/>
                </a:lnTo>
                <a:lnTo>
                  <a:pt x="179" y="348"/>
                </a:lnTo>
                <a:lnTo>
                  <a:pt x="179" y="353"/>
                </a:lnTo>
                <a:lnTo>
                  <a:pt x="179" y="353"/>
                </a:lnTo>
                <a:lnTo>
                  <a:pt x="176" y="351"/>
                </a:lnTo>
                <a:lnTo>
                  <a:pt x="173" y="348"/>
                </a:lnTo>
                <a:lnTo>
                  <a:pt x="171" y="347"/>
                </a:lnTo>
                <a:lnTo>
                  <a:pt x="168" y="347"/>
                </a:lnTo>
                <a:lnTo>
                  <a:pt x="168" y="228"/>
                </a:lnTo>
                <a:close/>
                <a:moveTo>
                  <a:pt x="125" y="385"/>
                </a:moveTo>
                <a:lnTo>
                  <a:pt x="51" y="194"/>
                </a:lnTo>
                <a:lnTo>
                  <a:pt x="51" y="194"/>
                </a:lnTo>
                <a:lnTo>
                  <a:pt x="50" y="194"/>
                </a:lnTo>
                <a:lnTo>
                  <a:pt x="50" y="183"/>
                </a:lnTo>
                <a:lnTo>
                  <a:pt x="50" y="183"/>
                </a:lnTo>
                <a:lnTo>
                  <a:pt x="54" y="186"/>
                </a:lnTo>
                <a:lnTo>
                  <a:pt x="60" y="184"/>
                </a:lnTo>
                <a:lnTo>
                  <a:pt x="81" y="176"/>
                </a:lnTo>
                <a:lnTo>
                  <a:pt x="81" y="176"/>
                </a:lnTo>
                <a:lnTo>
                  <a:pt x="81" y="176"/>
                </a:lnTo>
                <a:lnTo>
                  <a:pt x="79" y="175"/>
                </a:lnTo>
                <a:lnTo>
                  <a:pt x="74" y="173"/>
                </a:lnTo>
                <a:lnTo>
                  <a:pt x="73" y="172"/>
                </a:lnTo>
                <a:lnTo>
                  <a:pt x="70" y="168"/>
                </a:lnTo>
                <a:lnTo>
                  <a:pt x="50" y="115"/>
                </a:lnTo>
                <a:lnTo>
                  <a:pt x="50" y="80"/>
                </a:lnTo>
                <a:lnTo>
                  <a:pt x="99" y="61"/>
                </a:lnTo>
                <a:lnTo>
                  <a:pt x="99" y="61"/>
                </a:lnTo>
                <a:lnTo>
                  <a:pt x="104" y="61"/>
                </a:lnTo>
                <a:lnTo>
                  <a:pt x="107" y="62"/>
                </a:lnTo>
                <a:lnTo>
                  <a:pt x="111" y="65"/>
                </a:lnTo>
                <a:lnTo>
                  <a:pt x="114" y="69"/>
                </a:lnTo>
                <a:lnTo>
                  <a:pt x="144" y="146"/>
                </a:lnTo>
                <a:lnTo>
                  <a:pt x="144" y="146"/>
                </a:lnTo>
                <a:lnTo>
                  <a:pt x="144" y="149"/>
                </a:lnTo>
                <a:lnTo>
                  <a:pt x="144" y="153"/>
                </a:lnTo>
                <a:lnTo>
                  <a:pt x="144" y="156"/>
                </a:lnTo>
                <a:lnTo>
                  <a:pt x="141" y="158"/>
                </a:lnTo>
                <a:lnTo>
                  <a:pt x="168" y="228"/>
                </a:lnTo>
                <a:lnTo>
                  <a:pt x="168" y="347"/>
                </a:lnTo>
                <a:lnTo>
                  <a:pt x="168" y="347"/>
                </a:lnTo>
                <a:lnTo>
                  <a:pt x="163" y="348"/>
                </a:lnTo>
                <a:lnTo>
                  <a:pt x="163" y="348"/>
                </a:lnTo>
                <a:lnTo>
                  <a:pt x="157" y="349"/>
                </a:lnTo>
                <a:lnTo>
                  <a:pt x="154" y="353"/>
                </a:lnTo>
                <a:lnTo>
                  <a:pt x="153" y="357"/>
                </a:lnTo>
                <a:lnTo>
                  <a:pt x="153" y="363"/>
                </a:lnTo>
                <a:lnTo>
                  <a:pt x="153" y="363"/>
                </a:lnTo>
                <a:lnTo>
                  <a:pt x="150" y="359"/>
                </a:lnTo>
                <a:lnTo>
                  <a:pt x="145" y="357"/>
                </a:lnTo>
                <a:lnTo>
                  <a:pt x="141" y="356"/>
                </a:lnTo>
                <a:lnTo>
                  <a:pt x="135" y="357"/>
                </a:lnTo>
                <a:lnTo>
                  <a:pt x="135" y="357"/>
                </a:lnTo>
                <a:lnTo>
                  <a:pt x="131" y="360"/>
                </a:lnTo>
                <a:lnTo>
                  <a:pt x="129" y="366"/>
                </a:lnTo>
                <a:lnTo>
                  <a:pt x="127" y="370"/>
                </a:lnTo>
                <a:lnTo>
                  <a:pt x="127" y="376"/>
                </a:lnTo>
                <a:lnTo>
                  <a:pt x="130" y="381"/>
                </a:lnTo>
                <a:lnTo>
                  <a:pt x="168" y="405"/>
                </a:lnTo>
                <a:lnTo>
                  <a:pt x="168" y="413"/>
                </a:lnTo>
                <a:lnTo>
                  <a:pt x="125" y="385"/>
                </a:lnTo>
                <a:lnTo>
                  <a:pt x="125" y="385"/>
                </a:lnTo>
                <a:close/>
                <a:moveTo>
                  <a:pt x="50" y="0"/>
                </a:moveTo>
                <a:lnTo>
                  <a:pt x="50" y="77"/>
                </a:lnTo>
                <a:lnTo>
                  <a:pt x="95" y="49"/>
                </a:lnTo>
                <a:lnTo>
                  <a:pt x="87" y="28"/>
                </a:lnTo>
                <a:lnTo>
                  <a:pt x="87" y="28"/>
                </a:lnTo>
                <a:lnTo>
                  <a:pt x="84" y="23"/>
                </a:lnTo>
                <a:lnTo>
                  <a:pt x="81" y="18"/>
                </a:lnTo>
                <a:lnTo>
                  <a:pt x="77" y="14"/>
                </a:lnTo>
                <a:lnTo>
                  <a:pt x="72" y="10"/>
                </a:lnTo>
                <a:lnTo>
                  <a:pt x="68" y="5"/>
                </a:lnTo>
                <a:lnTo>
                  <a:pt x="62" y="3"/>
                </a:lnTo>
                <a:lnTo>
                  <a:pt x="56" y="1"/>
                </a:lnTo>
                <a:lnTo>
                  <a:pt x="50" y="0"/>
                </a:lnTo>
                <a:lnTo>
                  <a:pt x="50" y="0"/>
                </a:lnTo>
                <a:close/>
                <a:moveTo>
                  <a:pt x="50" y="194"/>
                </a:moveTo>
                <a:lnTo>
                  <a:pt x="50" y="194"/>
                </a:lnTo>
                <a:lnTo>
                  <a:pt x="45" y="191"/>
                </a:lnTo>
                <a:lnTo>
                  <a:pt x="41" y="186"/>
                </a:lnTo>
                <a:lnTo>
                  <a:pt x="11" y="108"/>
                </a:lnTo>
                <a:lnTo>
                  <a:pt x="11" y="108"/>
                </a:lnTo>
                <a:lnTo>
                  <a:pt x="9" y="104"/>
                </a:lnTo>
                <a:lnTo>
                  <a:pt x="11" y="99"/>
                </a:lnTo>
                <a:lnTo>
                  <a:pt x="12" y="96"/>
                </a:lnTo>
                <a:lnTo>
                  <a:pt x="16" y="92"/>
                </a:lnTo>
                <a:lnTo>
                  <a:pt x="4" y="61"/>
                </a:lnTo>
                <a:lnTo>
                  <a:pt x="4" y="61"/>
                </a:lnTo>
                <a:lnTo>
                  <a:pt x="1" y="53"/>
                </a:lnTo>
                <a:lnTo>
                  <a:pt x="0" y="43"/>
                </a:lnTo>
                <a:lnTo>
                  <a:pt x="1" y="35"/>
                </a:lnTo>
                <a:lnTo>
                  <a:pt x="4" y="27"/>
                </a:lnTo>
                <a:lnTo>
                  <a:pt x="8" y="19"/>
                </a:lnTo>
                <a:lnTo>
                  <a:pt x="15" y="12"/>
                </a:lnTo>
                <a:lnTo>
                  <a:pt x="22" y="7"/>
                </a:lnTo>
                <a:lnTo>
                  <a:pt x="30" y="3"/>
                </a:lnTo>
                <a:lnTo>
                  <a:pt x="30" y="3"/>
                </a:lnTo>
                <a:lnTo>
                  <a:pt x="39" y="0"/>
                </a:lnTo>
                <a:lnTo>
                  <a:pt x="50" y="0"/>
                </a:lnTo>
                <a:lnTo>
                  <a:pt x="50" y="77"/>
                </a:lnTo>
                <a:lnTo>
                  <a:pt x="43" y="81"/>
                </a:lnTo>
                <a:lnTo>
                  <a:pt x="50" y="80"/>
                </a:lnTo>
                <a:lnTo>
                  <a:pt x="50" y="115"/>
                </a:lnTo>
                <a:lnTo>
                  <a:pt x="45" y="100"/>
                </a:lnTo>
                <a:lnTo>
                  <a:pt x="45" y="100"/>
                </a:lnTo>
                <a:lnTo>
                  <a:pt x="43" y="98"/>
                </a:lnTo>
                <a:lnTo>
                  <a:pt x="45" y="93"/>
                </a:lnTo>
                <a:lnTo>
                  <a:pt x="46" y="91"/>
                </a:lnTo>
                <a:lnTo>
                  <a:pt x="47" y="88"/>
                </a:lnTo>
                <a:lnTo>
                  <a:pt x="26" y="96"/>
                </a:lnTo>
                <a:lnTo>
                  <a:pt x="26" y="96"/>
                </a:lnTo>
                <a:lnTo>
                  <a:pt x="22" y="99"/>
                </a:lnTo>
                <a:lnTo>
                  <a:pt x="19" y="103"/>
                </a:lnTo>
                <a:lnTo>
                  <a:pt x="19" y="107"/>
                </a:lnTo>
                <a:lnTo>
                  <a:pt x="19" y="111"/>
                </a:lnTo>
                <a:lnTo>
                  <a:pt x="45" y="177"/>
                </a:lnTo>
                <a:lnTo>
                  <a:pt x="45" y="177"/>
                </a:lnTo>
                <a:lnTo>
                  <a:pt x="47" y="181"/>
                </a:lnTo>
                <a:lnTo>
                  <a:pt x="50" y="183"/>
                </a:lnTo>
                <a:lnTo>
                  <a:pt x="50" y="19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2" name="组合 260"/>
          <p:cNvGrpSpPr/>
          <p:nvPr/>
        </p:nvGrpSpPr>
        <p:grpSpPr>
          <a:xfrm>
            <a:off x="1598414" y="2552140"/>
            <a:ext cx="316434" cy="318175"/>
            <a:chOff x="2157413" y="3054350"/>
            <a:chExt cx="571500" cy="574675"/>
          </a:xfrm>
          <a:solidFill>
            <a:schemeClr val="accent1"/>
          </a:solidFill>
        </p:grpSpPr>
        <p:sp>
          <p:nvSpPr>
            <p:cNvPr id="262"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3" name="Freeform 145"/>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3" name="组合 263"/>
          <p:cNvGrpSpPr/>
          <p:nvPr/>
        </p:nvGrpSpPr>
        <p:grpSpPr>
          <a:xfrm>
            <a:off x="1539522" y="2960846"/>
            <a:ext cx="247873" cy="233797"/>
            <a:chOff x="2051051" y="3792538"/>
            <a:chExt cx="447675" cy="422275"/>
          </a:xfrm>
          <a:solidFill>
            <a:schemeClr val="accent1"/>
          </a:solidFill>
        </p:grpSpPr>
        <p:sp>
          <p:nvSpPr>
            <p:cNvPr id="265" name="Freeform 146"/>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6" name="Freeform 147"/>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4" name="组合 266"/>
          <p:cNvGrpSpPr/>
          <p:nvPr/>
        </p:nvGrpSpPr>
        <p:grpSpPr>
          <a:xfrm>
            <a:off x="2170632" y="1542246"/>
            <a:ext cx="374447" cy="307627"/>
            <a:chOff x="3190876" y="1230313"/>
            <a:chExt cx="676275" cy="555625"/>
          </a:xfrm>
          <a:solidFill>
            <a:schemeClr val="accent1"/>
          </a:solidFill>
        </p:grpSpPr>
        <p:sp>
          <p:nvSpPr>
            <p:cNvPr id="268" name="Freeform 148"/>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9" name="Freeform 149"/>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0" name="Freeform 150"/>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71" name="Freeform 151"/>
          <p:cNvSpPr>
            <a:spLocks noEditPoints="1"/>
          </p:cNvSpPr>
          <p:nvPr/>
        </p:nvSpPr>
        <p:spPr bwMode="auto">
          <a:xfrm>
            <a:off x="1263521" y="2872073"/>
            <a:ext cx="210956" cy="365636"/>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2" name="Freeform 152"/>
          <p:cNvSpPr>
            <a:spLocks noEditPoints="1"/>
          </p:cNvSpPr>
          <p:nvPr/>
        </p:nvSpPr>
        <p:spPr bwMode="auto">
          <a:xfrm>
            <a:off x="2576722" y="2393933"/>
            <a:ext cx="303250" cy="329601"/>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3" name="Freeform 153"/>
          <p:cNvSpPr>
            <a:spLocks noEditPoints="1"/>
          </p:cNvSpPr>
          <p:nvPr/>
        </p:nvSpPr>
        <p:spPr bwMode="auto">
          <a:xfrm>
            <a:off x="1471841" y="1538729"/>
            <a:ext cx="285669" cy="279501"/>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4" name="Freeform 154"/>
          <p:cNvSpPr>
            <a:spLocks noEditPoints="1"/>
          </p:cNvSpPr>
          <p:nvPr/>
        </p:nvSpPr>
        <p:spPr bwMode="auto">
          <a:xfrm>
            <a:off x="2475638" y="2730564"/>
            <a:ext cx="270727" cy="283896"/>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5" name="组合 274"/>
          <p:cNvGrpSpPr/>
          <p:nvPr/>
        </p:nvGrpSpPr>
        <p:grpSpPr>
          <a:xfrm>
            <a:off x="1347903" y="2110037"/>
            <a:ext cx="342804" cy="360363"/>
            <a:chOff x="1704976" y="2255838"/>
            <a:chExt cx="619125" cy="650875"/>
          </a:xfrm>
          <a:solidFill>
            <a:schemeClr val="accent1"/>
          </a:solidFill>
        </p:grpSpPr>
        <p:sp>
          <p:nvSpPr>
            <p:cNvPr id="276" name="Rectangle 155"/>
            <p:cNvSpPr>
              <a:spLocks noChangeArrowheads="1"/>
            </p:cNvSpPr>
            <p:nvPr/>
          </p:nvSpPr>
          <p:spPr bwMode="auto">
            <a:xfrm>
              <a:off x="1704976" y="2873375"/>
              <a:ext cx="6191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7" name="Rectangle 156"/>
            <p:cNvSpPr>
              <a:spLocks noChangeArrowheads="1"/>
            </p:cNvSpPr>
            <p:nvPr/>
          </p:nvSpPr>
          <p:spPr bwMode="auto">
            <a:xfrm>
              <a:off x="1730376" y="2811463"/>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8" name="Rectangle 157"/>
            <p:cNvSpPr>
              <a:spLocks noChangeArrowheads="1"/>
            </p:cNvSpPr>
            <p:nvPr/>
          </p:nvSpPr>
          <p:spPr bwMode="auto">
            <a:xfrm>
              <a:off x="1954213"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9" name="Rectangle 158"/>
            <p:cNvSpPr>
              <a:spLocks noChangeArrowheads="1"/>
            </p:cNvSpPr>
            <p:nvPr/>
          </p:nvSpPr>
          <p:spPr bwMode="auto">
            <a:xfrm>
              <a:off x="1976438"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0" name="Rectangle 159"/>
            <p:cNvSpPr>
              <a:spLocks noChangeArrowheads="1"/>
            </p:cNvSpPr>
            <p:nvPr/>
          </p:nvSpPr>
          <p:spPr bwMode="auto">
            <a:xfrm>
              <a:off x="1954213"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1" name="Rectangle 160"/>
            <p:cNvSpPr>
              <a:spLocks noChangeArrowheads="1"/>
            </p:cNvSpPr>
            <p:nvPr/>
          </p:nvSpPr>
          <p:spPr bwMode="auto">
            <a:xfrm>
              <a:off x="1774826" y="2747963"/>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2" name="Rectangle 161"/>
            <p:cNvSpPr>
              <a:spLocks noChangeArrowheads="1"/>
            </p:cNvSpPr>
            <p:nvPr/>
          </p:nvSpPr>
          <p:spPr bwMode="auto">
            <a:xfrm>
              <a:off x="1795463"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3" name="Rectangle 162"/>
            <p:cNvSpPr>
              <a:spLocks noChangeArrowheads="1"/>
            </p:cNvSpPr>
            <p:nvPr/>
          </p:nvSpPr>
          <p:spPr bwMode="auto">
            <a:xfrm>
              <a:off x="1774826" y="2505075"/>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4" name="Rectangle 163"/>
            <p:cNvSpPr>
              <a:spLocks noChangeArrowheads="1"/>
            </p:cNvSpPr>
            <p:nvPr/>
          </p:nvSpPr>
          <p:spPr bwMode="auto">
            <a:xfrm>
              <a:off x="2135188"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5" name="Rectangle 164"/>
            <p:cNvSpPr>
              <a:spLocks noChangeArrowheads="1"/>
            </p:cNvSpPr>
            <p:nvPr/>
          </p:nvSpPr>
          <p:spPr bwMode="auto">
            <a:xfrm>
              <a:off x="2157413" y="2517775"/>
              <a:ext cx="76200"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6" name="Rectangle 165"/>
            <p:cNvSpPr>
              <a:spLocks noChangeArrowheads="1"/>
            </p:cNvSpPr>
            <p:nvPr/>
          </p:nvSpPr>
          <p:spPr bwMode="auto">
            <a:xfrm>
              <a:off x="2135188"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7" name="Rectangle 166"/>
            <p:cNvSpPr>
              <a:spLocks noChangeArrowheads="1"/>
            </p:cNvSpPr>
            <p:nvPr/>
          </p:nvSpPr>
          <p:spPr bwMode="auto">
            <a:xfrm>
              <a:off x="1730376" y="2435225"/>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8" name="Freeform 167"/>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89" name="Freeform 168"/>
          <p:cNvSpPr>
            <a:spLocks noEditPoints="1"/>
          </p:cNvSpPr>
          <p:nvPr/>
        </p:nvSpPr>
        <p:spPr bwMode="auto">
          <a:xfrm>
            <a:off x="2104708" y="2199688"/>
            <a:ext cx="436854" cy="285654"/>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0" name="Freeform 169"/>
          <p:cNvSpPr>
            <a:spLocks noEditPoints="1"/>
          </p:cNvSpPr>
          <p:nvPr/>
        </p:nvSpPr>
        <p:spPr bwMode="auto">
          <a:xfrm>
            <a:off x="1475356" y="2514347"/>
            <a:ext cx="102841" cy="177545"/>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1" name="Freeform 170"/>
          <p:cNvSpPr>
            <a:spLocks noEditPoints="1"/>
          </p:cNvSpPr>
          <p:nvPr/>
        </p:nvSpPr>
        <p:spPr bwMode="auto">
          <a:xfrm>
            <a:off x="2269078" y="1899971"/>
            <a:ext cx="204804" cy="252255"/>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2" name="Freeform 171"/>
          <p:cNvSpPr>
            <a:spLocks noEditPoints="1"/>
          </p:cNvSpPr>
          <p:nvPr/>
        </p:nvSpPr>
        <p:spPr bwMode="auto">
          <a:xfrm>
            <a:off x="1764542" y="2164531"/>
            <a:ext cx="311160" cy="312901"/>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3" name="Freeform 172"/>
          <p:cNvSpPr>
            <a:spLocks noEditPoints="1"/>
          </p:cNvSpPr>
          <p:nvPr/>
        </p:nvSpPr>
        <p:spPr bwMode="auto">
          <a:xfrm>
            <a:off x="1994835" y="2566204"/>
            <a:ext cx="350715" cy="267196"/>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6" name="组合 293"/>
          <p:cNvGrpSpPr/>
          <p:nvPr/>
        </p:nvGrpSpPr>
        <p:grpSpPr>
          <a:xfrm>
            <a:off x="2116135" y="2154863"/>
            <a:ext cx="116026" cy="110746"/>
            <a:chOff x="3092451" y="2336800"/>
            <a:chExt cx="209550" cy="200025"/>
          </a:xfrm>
          <a:solidFill>
            <a:schemeClr val="accent1"/>
          </a:solidFill>
        </p:grpSpPr>
        <p:sp>
          <p:nvSpPr>
            <p:cNvPr id="295" name="Freeform 173"/>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6" name="Freeform 174"/>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97" name="Freeform 175"/>
          <p:cNvSpPr>
            <a:spLocks noEditPoints="1"/>
          </p:cNvSpPr>
          <p:nvPr/>
        </p:nvSpPr>
        <p:spPr bwMode="auto">
          <a:xfrm>
            <a:off x="2239192" y="2887015"/>
            <a:ext cx="120421" cy="167877"/>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8" name="Freeform 176"/>
          <p:cNvSpPr>
            <a:spLocks noEditPoints="1"/>
          </p:cNvSpPr>
          <p:nvPr/>
        </p:nvSpPr>
        <p:spPr bwMode="auto">
          <a:xfrm>
            <a:off x="1262642" y="2009838"/>
            <a:ext cx="154701" cy="167877"/>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9" name="Freeform 177"/>
          <p:cNvSpPr>
            <a:spLocks noEditPoints="1"/>
          </p:cNvSpPr>
          <p:nvPr/>
        </p:nvSpPr>
        <p:spPr bwMode="auto">
          <a:xfrm>
            <a:off x="1956161" y="1781315"/>
            <a:ext cx="232051" cy="335753"/>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7" name="组合 299"/>
          <p:cNvGrpSpPr/>
          <p:nvPr/>
        </p:nvGrpSpPr>
        <p:grpSpPr>
          <a:xfrm>
            <a:off x="2144263" y="1734732"/>
            <a:ext cx="201287" cy="122172"/>
            <a:chOff x="3143251" y="1577975"/>
            <a:chExt cx="363538" cy="220663"/>
          </a:xfrm>
          <a:solidFill>
            <a:schemeClr val="accent1"/>
          </a:solidFill>
        </p:grpSpPr>
        <p:sp>
          <p:nvSpPr>
            <p:cNvPr id="301"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2" name="Freeform 179"/>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3" name="Freeform 180"/>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4" name="Freeform 181"/>
          <p:cNvSpPr>
            <a:spLocks noEditPoints="1"/>
          </p:cNvSpPr>
          <p:nvPr/>
        </p:nvSpPr>
        <p:spPr bwMode="auto">
          <a:xfrm>
            <a:off x="2151294" y="2444912"/>
            <a:ext cx="241721" cy="86135"/>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8" name="组合 304"/>
          <p:cNvGrpSpPr/>
          <p:nvPr/>
        </p:nvGrpSpPr>
        <p:grpSpPr>
          <a:xfrm>
            <a:off x="1243304" y="2662008"/>
            <a:ext cx="137122" cy="173149"/>
            <a:chOff x="1516063" y="3252788"/>
            <a:chExt cx="247651" cy="312737"/>
          </a:xfrm>
          <a:solidFill>
            <a:schemeClr val="accent1"/>
          </a:solidFill>
        </p:grpSpPr>
        <p:sp>
          <p:nvSpPr>
            <p:cNvPr id="306" name="Freeform 182"/>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7" name="Freeform 183"/>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8" name="Freeform 184"/>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9" name="Freeform 185"/>
          <p:cNvSpPr>
            <a:spLocks noEditPoints="1"/>
          </p:cNvSpPr>
          <p:nvPr/>
        </p:nvSpPr>
        <p:spPr bwMode="auto">
          <a:xfrm>
            <a:off x="1452503" y="1993138"/>
            <a:ext cx="110752" cy="85257"/>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9" name="组合 309"/>
          <p:cNvGrpSpPr/>
          <p:nvPr/>
        </p:nvGrpSpPr>
        <p:grpSpPr>
          <a:xfrm>
            <a:off x="2433449" y="2577631"/>
            <a:ext cx="146790" cy="185455"/>
            <a:chOff x="3665538" y="3100388"/>
            <a:chExt cx="265113" cy="334963"/>
          </a:xfrm>
          <a:solidFill>
            <a:schemeClr val="accent1"/>
          </a:solidFill>
        </p:grpSpPr>
        <p:sp>
          <p:nvSpPr>
            <p:cNvPr id="311" name="Freeform 186"/>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2" name="Freeform 187"/>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3" name="Freeform 188"/>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14" name="Freeform 189"/>
          <p:cNvSpPr>
            <a:spLocks noEditPoints="1"/>
          </p:cNvSpPr>
          <p:nvPr/>
        </p:nvSpPr>
        <p:spPr bwMode="auto">
          <a:xfrm>
            <a:off x="1714439" y="3472386"/>
            <a:ext cx="120421" cy="129204"/>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20" name="组合 314"/>
          <p:cNvGrpSpPr/>
          <p:nvPr/>
        </p:nvGrpSpPr>
        <p:grpSpPr>
          <a:xfrm>
            <a:off x="1887599" y="2480067"/>
            <a:ext cx="88778" cy="141509"/>
            <a:chOff x="2679701" y="2924175"/>
            <a:chExt cx="160337" cy="255588"/>
          </a:xfrm>
          <a:solidFill>
            <a:schemeClr val="accent1"/>
          </a:solidFill>
        </p:grpSpPr>
        <p:sp>
          <p:nvSpPr>
            <p:cNvPr id="316" name="Freeform 190"/>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7" name="Freeform 191"/>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8" name="Freeform 192"/>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9" name="Freeform 193"/>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20" name="Freeform 194"/>
          <p:cNvSpPr>
            <a:spLocks noEditPoints="1"/>
          </p:cNvSpPr>
          <p:nvPr/>
        </p:nvSpPr>
        <p:spPr bwMode="auto">
          <a:xfrm>
            <a:off x="1877931" y="1754948"/>
            <a:ext cx="120421" cy="130962"/>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21" name="矩形 320"/>
          <p:cNvSpPr/>
          <p:nvPr/>
        </p:nvSpPr>
        <p:spPr>
          <a:xfrm>
            <a:off x="3786376" y="1660061"/>
            <a:ext cx="2092017" cy="481875"/>
          </a:xfrm>
          <a:prstGeom prst="rect">
            <a:avLst/>
          </a:prstGeom>
        </p:spPr>
        <p:txBody>
          <a:bodyPr wrap="square" lIns="91453" tIns="45726" rIns="91453" bIns="45726">
            <a:spAutoFit/>
          </a:bodyPr>
          <a:lstStyle/>
          <a:p>
            <a:pPr>
              <a:lnSpc>
                <a:spcPct val="150000"/>
              </a:lnSpc>
            </a:pPr>
            <a:r>
              <a:rPr lang="en-US" altLang="zh-CN" sz="2000" b="1" dirty="0">
                <a:solidFill>
                  <a:schemeClr val="accent1"/>
                </a:solidFill>
                <a:latin typeface="楷体" panose="02010609060101010101" pitchFamily="2" charset="-122"/>
                <a:ea typeface="楷体" panose="02010609060101010101" pitchFamily="2" charset="-122"/>
              </a:rPr>
              <a:t>1.</a:t>
            </a:r>
            <a:r>
              <a:rPr lang="zh-CN" altLang="en-US" sz="2000" b="1" dirty="0">
                <a:solidFill>
                  <a:schemeClr val="accent1"/>
                </a:solidFill>
                <a:latin typeface="楷体" panose="02010609060101010101" pitchFamily="2" charset="-122"/>
                <a:ea typeface="楷体" panose="02010609060101010101" pitchFamily="2" charset="-122"/>
              </a:rPr>
              <a:t>重新剖析自我</a:t>
            </a:r>
            <a:endParaRPr lang="en-US" altLang="zh-CN" sz="2000" b="1" dirty="0">
              <a:solidFill>
                <a:schemeClr val="accent1"/>
              </a:solidFill>
              <a:latin typeface="楷体" panose="02010609060101010101" pitchFamily="2" charset="-122"/>
              <a:ea typeface="楷体" panose="02010609060101010101" pitchFamily="2" charset="-122"/>
            </a:endParaRPr>
          </a:p>
        </p:txBody>
      </p:sp>
      <p:sp>
        <p:nvSpPr>
          <p:cNvPr id="323" name="矩形 322"/>
          <p:cNvSpPr/>
          <p:nvPr/>
        </p:nvSpPr>
        <p:spPr>
          <a:xfrm>
            <a:off x="3822178" y="3013677"/>
            <a:ext cx="1927924" cy="943540"/>
          </a:xfrm>
          <a:prstGeom prst="rect">
            <a:avLst/>
          </a:prstGeom>
        </p:spPr>
        <p:txBody>
          <a:bodyPr wrap="square" lIns="91453" tIns="45726" rIns="91453" bIns="45726">
            <a:spAutoFit/>
          </a:bodyPr>
          <a:lstStyle/>
          <a:p>
            <a:pPr>
              <a:lnSpc>
                <a:spcPct val="150000"/>
              </a:lnSpc>
            </a:pPr>
            <a:r>
              <a:rPr lang="en-US" altLang="zh-CN" sz="2000" b="1" dirty="0">
                <a:solidFill>
                  <a:schemeClr val="accent4"/>
                </a:solidFill>
                <a:latin typeface="楷体" panose="02010609060101010101" pitchFamily="2" charset="-122"/>
                <a:ea typeface="楷体" panose="02010609060101010101" pitchFamily="2" charset="-122"/>
              </a:rPr>
              <a:t>3.</a:t>
            </a:r>
            <a:r>
              <a:rPr lang="zh-CN" altLang="en-US" sz="2000" b="1" dirty="0">
                <a:solidFill>
                  <a:schemeClr val="accent4"/>
                </a:solidFill>
                <a:latin typeface="楷体" panose="02010609060101010101" pitchFamily="2" charset="-122"/>
                <a:ea typeface="楷体" panose="02010609060101010101" pitchFamily="2" charset="-122"/>
              </a:rPr>
              <a:t>修正职业生涯目标</a:t>
            </a:r>
            <a:endParaRPr lang="zh-CN" altLang="en-US" sz="2000" b="1" dirty="0">
              <a:solidFill>
                <a:schemeClr val="accent4"/>
              </a:solidFill>
              <a:latin typeface="楷体" panose="02010609060101010101" pitchFamily="2" charset="-122"/>
              <a:ea typeface="楷体" panose="02010609060101010101" pitchFamily="2" charset="-122"/>
            </a:endParaRPr>
          </a:p>
        </p:txBody>
      </p:sp>
      <p:sp>
        <p:nvSpPr>
          <p:cNvPr id="325" name="矩形 324"/>
          <p:cNvSpPr/>
          <p:nvPr/>
        </p:nvSpPr>
        <p:spPr>
          <a:xfrm>
            <a:off x="6417977" y="1695658"/>
            <a:ext cx="1927924" cy="943540"/>
          </a:xfrm>
          <a:prstGeom prst="rect">
            <a:avLst/>
          </a:prstGeom>
        </p:spPr>
        <p:txBody>
          <a:bodyPr wrap="square" lIns="91453" tIns="45726" rIns="91453" bIns="45726">
            <a:spAutoFit/>
          </a:bodyPr>
          <a:lstStyle/>
          <a:p>
            <a:pPr>
              <a:lnSpc>
                <a:spcPct val="150000"/>
              </a:lnSpc>
            </a:pPr>
            <a:r>
              <a:rPr lang="en-US" altLang="zh-CN" sz="2000" b="1" dirty="0">
                <a:solidFill>
                  <a:schemeClr val="accent4"/>
                </a:solidFill>
                <a:latin typeface="楷体" panose="02010609060101010101" pitchFamily="2" charset="-122"/>
                <a:ea typeface="楷体" panose="02010609060101010101" pitchFamily="2" charset="-122"/>
              </a:rPr>
              <a:t>2.</a:t>
            </a:r>
            <a:r>
              <a:rPr lang="zh-CN" altLang="en-US" sz="2000" b="1" dirty="0">
                <a:solidFill>
                  <a:schemeClr val="accent4"/>
                </a:solidFill>
                <a:latin typeface="楷体" panose="02010609060101010101" pitchFamily="2" charset="-122"/>
                <a:ea typeface="楷体" panose="02010609060101010101" pitchFamily="2" charset="-122"/>
              </a:rPr>
              <a:t>重新进行职业选择</a:t>
            </a:r>
            <a:endParaRPr lang="zh-CN" altLang="en-US" sz="2000" b="1" dirty="0">
              <a:solidFill>
                <a:schemeClr val="accent4"/>
              </a:solidFill>
              <a:latin typeface="楷体" panose="02010609060101010101" pitchFamily="2" charset="-122"/>
              <a:ea typeface="楷体" panose="02010609060101010101" pitchFamily="2" charset="-122"/>
            </a:endParaRPr>
          </a:p>
        </p:txBody>
      </p:sp>
      <p:sp>
        <p:nvSpPr>
          <p:cNvPr id="327" name="矩形 326"/>
          <p:cNvSpPr/>
          <p:nvPr/>
        </p:nvSpPr>
        <p:spPr>
          <a:xfrm>
            <a:off x="6445002" y="3004592"/>
            <a:ext cx="1927924" cy="943540"/>
          </a:xfrm>
          <a:prstGeom prst="rect">
            <a:avLst/>
          </a:prstGeom>
        </p:spPr>
        <p:txBody>
          <a:bodyPr wrap="square" lIns="91453" tIns="45726" rIns="91453" bIns="45726">
            <a:spAutoFit/>
          </a:bodyPr>
          <a:lstStyle/>
          <a:p>
            <a:pPr>
              <a:lnSpc>
                <a:spcPct val="150000"/>
              </a:lnSpc>
            </a:pPr>
            <a:r>
              <a:rPr lang="en-US" altLang="zh-CN" sz="2000" b="1" dirty="0">
                <a:solidFill>
                  <a:schemeClr val="accent1"/>
                </a:solidFill>
                <a:latin typeface="楷体" panose="02010609060101010101" pitchFamily="2" charset="-122"/>
                <a:ea typeface="楷体" panose="02010609060101010101" pitchFamily="2" charset="-122"/>
              </a:rPr>
              <a:t>4.</a:t>
            </a:r>
            <a:r>
              <a:rPr lang="zh-CN" altLang="en-US" sz="2000" b="1" dirty="0">
                <a:solidFill>
                  <a:schemeClr val="accent1"/>
                </a:solidFill>
                <a:latin typeface="楷体" panose="02010609060101010101" pitchFamily="2" charset="-122"/>
                <a:ea typeface="楷体" panose="02010609060101010101" pitchFamily="2" charset="-122"/>
              </a:rPr>
              <a:t>修订措施与计划</a:t>
            </a:r>
            <a:endParaRPr lang="zh-CN" altLang="en-US" sz="2000" b="1" dirty="0">
              <a:solidFill>
                <a:schemeClr val="accent1"/>
              </a:solidFill>
              <a:latin typeface="楷体" panose="02010609060101010101" pitchFamily="2" charset="-122"/>
              <a:ea typeface="楷体" panose="02010609060101010101" pitchFamily="2" charset="-122"/>
            </a:endParaRPr>
          </a:p>
        </p:txBody>
      </p:sp>
      <p:grpSp>
        <p:nvGrpSpPr>
          <p:cNvPr id="21" name="组合 328"/>
          <p:cNvGrpSpPr/>
          <p:nvPr/>
        </p:nvGrpSpPr>
        <p:grpSpPr>
          <a:xfrm>
            <a:off x="3413516" y="3103143"/>
            <a:ext cx="393826" cy="393803"/>
            <a:chOff x="3564033" y="3063299"/>
            <a:chExt cx="393757" cy="393757"/>
          </a:xfrm>
        </p:grpSpPr>
        <p:sp>
          <p:nvSpPr>
            <p:cNvPr id="330" name="椭圆 329"/>
            <p:cNvSpPr/>
            <p:nvPr/>
          </p:nvSpPr>
          <p:spPr>
            <a:xfrm>
              <a:off x="3564033" y="3063299"/>
              <a:ext cx="393757" cy="3937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Freeform 893"/>
            <p:cNvSpPr>
              <a:spLocks noEditPoints="1"/>
            </p:cNvSpPr>
            <p:nvPr/>
          </p:nvSpPr>
          <p:spPr bwMode="auto">
            <a:xfrm>
              <a:off x="3674786" y="3111991"/>
              <a:ext cx="172250" cy="296371"/>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2" name="组合 331"/>
          <p:cNvGrpSpPr/>
          <p:nvPr/>
        </p:nvGrpSpPr>
        <p:grpSpPr>
          <a:xfrm>
            <a:off x="6018153" y="3120332"/>
            <a:ext cx="393826" cy="393803"/>
            <a:chOff x="6168219" y="3132131"/>
            <a:chExt cx="393757" cy="393757"/>
          </a:xfrm>
        </p:grpSpPr>
        <p:sp>
          <p:nvSpPr>
            <p:cNvPr id="333" name="椭圆 332"/>
            <p:cNvSpPr/>
            <p:nvPr/>
          </p:nvSpPr>
          <p:spPr>
            <a:xfrm>
              <a:off x="6168219" y="3132131"/>
              <a:ext cx="393757" cy="3937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Freeform 895"/>
            <p:cNvSpPr>
              <a:spLocks noEditPoints="1"/>
            </p:cNvSpPr>
            <p:nvPr/>
          </p:nvSpPr>
          <p:spPr bwMode="auto">
            <a:xfrm>
              <a:off x="6254526" y="3187600"/>
              <a:ext cx="221142" cy="266490"/>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3" name="组合 334"/>
          <p:cNvGrpSpPr/>
          <p:nvPr/>
        </p:nvGrpSpPr>
        <p:grpSpPr>
          <a:xfrm>
            <a:off x="3413516" y="1781034"/>
            <a:ext cx="393826" cy="393803"/>
            <a:chOff x="3564033" y="1741346"/>
            <a:chExt cx="393757" cy="393757"/>
          </a:xfrm>
        </p:grpSpPr>
        <p:sp>
          <p:nvSpPr>
            <p:cNvPr id="336" name="椭圆 335"/>
            <p:cNvSpPr/>
            <p:nvPr/>
          </p:nvSpPr>
          <p:spPr>
            <a:xfrm>
              <a:off x="3564033" y="1741346"/>
              <a:ext cx="393757" cy="3937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Freeform 898"/>
            <p:cNvSpPr>
              <a:spLocks noEditPoints="1"/>
            </p:cNvSpPr>
            <p:nvPr/>
          </p:nvSpPr>
          <p:spPr bwMode="auto">
            <a:xfrm>
              <a:off x="3683642" y="1812997"/>
              <a:ext cx="154539" cy="237101"/>
            </a:xfrm>
            <a:custGeom>
              <a:avLst/>
              <a:gdLst>
                <a:gd name="T0" fmla="*/ 47 w 123"/>
                <a:gd name="T1" fmla="*/ 8 h 189"/>
                <a:gd name="T2" fmla="*/ 49 w 123"/>
                <a:gd name="T3" fmla="*/ 4 h 189"/>
                <a:gd name="T4" fmla="*/ 59 w 123"/>
                <a:gd name="T5" fmla="*/ 1 h 189"/>
                <a:gd name="T6" fmla="*/ 64 w 123"/>
                <a:gd name="T7" fmla="*/ 3 h 189"/>
                <a:gd name="T8" fmla="*/ 64 w 123"/>
                <a:gd name="T9" fmla="*/ 5 h 189"/>
                <a:gd name="T10" fmla="*/ 62 w 123"/>
                <a:gd name="T11" fmla="*/ 9 h 189"/>
                <a:gd name="T12" fmla="*/ 52 w 123"/>
                <a:gd name="T13" fmla="*/ 13 h 189"/>
                <a:gd name="T14" fmla="*/ 48 w 123"/>
                <a:gd name="T15" fmla="*/ 10 h 189"/>
                <a:gd name="T16" fmla="*/ 47 w 123"/>
                <a:gd name="T17" fmla="*/ 8 h 189"/>
                <a:gd name="T18" fmla="*/ 76 w 123"/>
                <a:gd name="T19" fmla="*/ 106 h 189"/>
                <a:gd name="T20" fmla="*/ 72 w 123"/>
                <a:gd name="T21" fmla="*/ 111 h 189"/>
                <a:gd name="T22" fmla="*/ 79 w 123"/>
                <a:gd name="T23" fmla="*/ 114 h 189"/>
                <a:gd name="T24" fmla="*/ 97 w 123"/>
                <a:gd name="T25" fmla="*/ 108 h 189"/>
                <a:gd name="T26" fmla="*/ 102 w 123"/>
                <a:gd name="T27" fmla="*/ 102 h 189"/>
                <a:gd name="T28" fmla="*/ 95 w 123"/>
                <a:gd name="T29" fmla="*/ 100 h 189"/>
                <a:gd name="T30" fmla="*/ 76 w 123"/>
                <a:gd name="T31" fmla="*/ 106 h 189"/>
                <a:gd name="T32" fmla="*/ 123 w 123"/>
                <a:gd name="T33" fmla="*/ 134 h 189"/>
                <a:gd name="T34" fmla="*/ 123 w 123"/>
                <a:gd name="T35" fmla="*/ 138 h 189"/>
                <a:gd name="T36" fmla="*/ 120 w 123"/>
                <a:gd name="T37" fmla="*/ 141 h 189"/>
                <a:gd name="T38" fmla="*/ 114 w 123"/>
                <a:gd name="T39" fmla="*/ 141 h 189"/>
                <a:gd name="T40" fmla="*/ 83 w 123"/>
                <a:gd name="T41" fmla="*/ 166 h 189"/>
                <a:gd name="T42" fmla="*/ 108 w 123"/>
                <a:gd name="T43" fmla="*/ 182 h 189"/>
                <a:gd name="T44" fmla="*/ 102 w 123"/>
                <a:gd name="T45" fmla="*/ 189 h 189"/>
                <a:gd name="T46" fmla="*/ 23 w 123"/>
                <a:gd name="T47" fmla="*/ 189 h 189"/>
                <a:gd name="T48" fmla="*/ 17 w 123"/>
                <a:gd name="T49" fmla="*/ 182 h 189"/>
                <a:gd name="T50" fmla="*/ 38 w 123"/>
                <a:gd name="T51" fmla="*/ 167 h 189"/>
                <a:gd name="T52" fmla="*/ 0 w 123"/>
                <a:gd name="T53" fmla="*/ 107 h 189"/>
                <a:gd name="T54" fmla="*/ 52 w 123"/>
                <a:gd name="T55" fmla="*/ 46 h 189"/>
                <a:gd name="T56" fmla="*/ 46 w 123"/>
                <a:gd name="T57" fmla="*/ 25 h 189"/>
                <a:gd name="T58" fmla="*/ 49 w 123"/>
                <a:gd name="T59" fmla="*/ 18 h 189"/>
                <a:gd name="T60" fmla="*/ 68 w 123"/>
                <a:gd name="T61" fmla="*/ 12 h 189"/>
                <a:gd name="T62" fmla="*/ 75 w 123"/>
                <a:gd name="T63" fmla="*/ 16 h 189"/>
                <a:gd name="T64" fmla="*/ 97 w 123"/>
                <a:gd name="T65" fmla="*/ 87 h 189"/>
                <a:gd name="T66" fmla="*/ 93 w 123"/>
                <a:gd name="T67" fmla="*/ 94 h 189"/>
                <a:gd name="T68" fmla="*/ 75 w 123"/>
                <a:gd name="T69" fmla="*/ 100 h 189"/>
                <a:gd name="T70" fmla="*/ 68 w 123"/>
                <a:gd name="T71" fmla="*/ 96 h 189"/>
                <a:gd name="T72" fmla="*/ 59 w 123"/>
                <a:gd name="T73" fmla="*/ 67 h 189"/>
                <a:gd name="T74" fmla="*/ 22 w 123"/>
                <a:gd name="T75" fmla="*/ 105 h 189"/>
                <a:gd name="T76" fmla="*/ 56 w 123"/>
                <a:gd name="T77" fmla="*/ 147 h 189"/>
                <a:gd name="T78" fmla="*/ 74 w 123"/>
                <a:gd name="T79" fmla="*/ 141 h 189"/>
                <a:gd name="T80" fmla="*/ 68 w 123"/>
                <a:gd name="T81" fmla="*/ 141 h 189"/>
                <a:gd name="T82" fmla="*/ 65 w 123"/>
                <a:gd name="T83" fmla="*/ 138 h 189"/>
                <a:gd name="T84" fmla="*/ 65 w 123"/>
                <a:gd name="T85" fmla="*/ 134 h 189"/>
                <a:gd name="T86" fmla="*/ 68 w 123"/>
                <a:gd name="T87" fmla="*/ 131 h 189"/>
                <a:gd name="T88" fmla="*/ 120 w 123"/>
                <a:gd name="T89" fmla="*/ 131 h 189"/>
                <a:gd name="T90" fmla="*/ 123 w 123"/>
                <a:gd name="T91" fmla="*/ 134 h 189"/>
                <a:gd name="T92" fmla="*/ 67 w 123"/>
                <a:gd name="T93" fmla="*/ 35 h 189"/>
                <a:gd name="T94" fmla="*/ 78 w 123"/>
                <a:gd name="T95" fmla="*/ 74 h 189"/>
                <a:gd name="T96" fmla="*/ 80 w 123"/>
                <a:gd name="T97" fmla="*/ 76 h 189"/>
                <a:gd name="T98" fmla="*/ 82 w 123"/>
                <a:gd name="T99" fmla="*/ 76 h 189"/>
                <a:gd name="T100" fmla="*/ 84 w 123"/>
                <a:gd name="T101" fmla="*/ 72 h 189"/>
                <a:gd name="T102" fmla="*/ 72 w 123"/>
                <a:gd name="T103" fmla="*/ 34 h 189"/>
                <a:gd name="T104" fmla="*/ 69 w 123"/>
                <a:gd name="T105" fmla="*/ 32 h 189"/>
                <a:gd name="T106" fmla="*/ 67 w 123"/>
                <a:gd name="T107" fmla="*/ 35 h 189"/>
                <a:gd name="T108" fmla="*/ 67 w 123"/>
                <a:gd name="T109" fmla="*/ 162 h 189"/>
                <a:gd name="T110" fmla="*/ 55 w 123"/>
                <a:gd name="T111" fmla="*/ 162 h 189"/>
                <a:gd name="T112" fmla="*/ 55 w 123"/>
                <a:gd name="T113" fmla="*/ 174 h 189"/>
                <a:gd name="T114" fmla="*/ 67 w 123"/>
                <a:gd name="T115" fmla="*/ 174 h 189"/>
                <a:gd name="T116" fmla="*/ 67 w 123"/>
                <a:gd name="T117" fmla="*/ 1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89">
                  <a:moveTo>
                    <a:pt x="47" y="8"/>
                  </a:moveTo>
                  <a:cubicBezTo>
                    <a:pt x="46" y="6"/>
                    <a:pt x="47" y="5"/>
                    <a:pt x="49" y="4"/>
                  </a:cubicBezTo>
                  <a:cubicBezTo>
                    <a:pt x="59" y="1"/>
                    <a:pt x="59" y="1"/>
                    <a:pt x="59" y="1"/>
                  </a:cubicBezTo>
                  <a:cubicBezTo>
                    <a:pt x="61" y="0"/>
                    <a:pt x="63" y="1"/>
                    <a:pt x="64" y="3"/>
                  </a:cubicBezTo>
                  <a:cubicBezTo>
                    <a:pt x="64" y="5"/>
                    <a:pt x="64" y="5"/>
                    <a:pt x="64" y="5"/>
                  </a:cubicBezTo>
                  <a:cubicBezTo>
                    <a:pt x="65" y="7"/>
                    <a:pt x="64" y="9"/>
                    <a:pt x="62" y="9"/>
                  </a:cubicBezTo>
                  <a:cubicBezTo>
                    <a:pt x="52" y="13"/>
                    <a:pt x="52" y="13"/>
                    <a:pt x="52" y="13"/>
                  </a:cubicBezTo>
                  <a:cubicBezTo>
                    <a:pt x="50" y="13"/>
                    <a:pt x="48" y="12"/>
                    <a:pt x="48" y="10"/>
                  </a:cubicBezTo>
                  <a:lnTo>
                    <a:pt x="47" y="8"/>
                  </a:lnTo>
                  <a:close/>
                  <a:moveTo>
                    <a:pt x="76" y="106"/>
                  </a:moveTo>
                  <a:cubicBezTo>
                    <a:pt x="73" y="107"/>
                    <a:pt x="71" y="109"/>
                    <a:pt x="72" y="111"/>
                  </a:cubicBezTo>
                  <a:cubicBezTo>
                    <a:pt x="73" y="114"/>
                    <a:pt x="76" y="115"/>
                    <a:pt x="79" y="114"/>
                  </a:cubicBezTo>
                  <a:cubicBezTo>
                    <a:pt x="97" y="108"/>
                    <a:pt x="97" y="108"/>
                    <a:pt x="97" y="108"/>
                  </a:cubicBezTo>
                  <a:cubicBezTo>
                    <a:pt x="100" y="107"/>
                    <a:pt x="102" y="105"/>
                    <a:pt x="102" y="102"/>
                  </a:cubicBezTo>
                  <a:cubicBezTo>
                    <a:pt x="101" y="100"/>
                    <a:pt x="98" y="99"/>
                    <a:pt x="95" y="100"/>
                  </a:cubicBezTo>
                  <a:lnTo>
                    <a:pt x="76" y="106"/>
                  </a:lnTo>
                  <a:close/>
                  <a:moveTo>
                    <a:pt x="123" y="134"/>
                  </a:moveTo>
                  <a:cubicBezTo>
                    <a:pt x="123" y="138"/>
                    <a:pt x="123" y="138"/>
                    <a:pt x="123" y="138"/>
                  </a:cubicBezTo>
                  <a:cubicBezTo>
                    <a:pt x="123" y="140"/>
                    <a:pt x="122" y="141"/>
                    <a:pt x="120" y="141"/>
                  </a:cubicBezTo>
                  <a:cubicBezTo>
                    <a:pt x="114" y="141"/>
                    <a:pt x="114" y="141"/>
                    <a:pt x="114" y="141"/>
                  </a:cubicBezTo>
                  <a:cubicBezTo>
                    <a:pt x="108" y="150"/>
                    <a:pt x="95" y="160"/>
                    <a:pt x="83" y="166"/>
                  </a:cubicBezTo>
                  <a:cubicBezTo>
                    <a:pt x="96" y="169"/>
                    <a:pt x="108" y="177"/>
                    <a:pt x="108" y="182"/>
                  </a:cubicBezTo>
                  <a:cubicBezTo>
                    <a:pt x="108" y="186"/>
                    <a:pt x="105" y="189"/>
                    <a:pt x="102" y="189"/>
                  </a:cubicBezTo>
                  <a:cubicBezTo>
                    <a:pt x="23" y="189"/>
                    <a:pt x="23" y="189"/>
                    <a:pt x="23" y="189"/>
                  </a:cubicBezTo>
                  <a:cubicBezTo>
                    <a:pt x="20" y="189"/>
                    <a:pt x="17" y="186"/>
                    <a:pt x="17" y="182"/>
                  </a:cubicBezTo>
                  <a:cubicBezTo>
                    <a:pt x="17" y="177"/>
                    <a:pt x="26" y="171"/>
                    <a:pt x="38" y="167"/>
                  </a:cubicBezTo>
                  <a:cubicBezTo>
                    <a:pt x="9" y="150"/>
                    <a:pt x="0" y="133"/>
                    <a:pt x="0" y="107"/>
                  </a:cubicBezTo>
                  <a:cubicBezTo>
                    <a:pt x="0" y="80"/>
                    <a:pt x="19" y="54"/>
                    <a:pt x="52" y="46"/>
                  </a:cubicBezTo>
                  <a:cubicBezTo>
                    <a:pt x="46" y="25"/>
                    <a:pt x="46" y="25"/>
                    <a:pt x="46" y="25"/>
                  </a:cubicBezTo>
                  <a:cubicBezTo>
                    <a:pt x="45" y="22"/>
                    <a:pt x="46" y="19"/>
                    <a:pt x="49" y="18"/>
                  </a:cubicBezTo>
                  <a:cubicBezTo>
                    <a:pt x="68" y="12"/>
                    <a:pt x="68" y="12"/>
                    <a:pt x="68" y="12"/>
                  </a:cubicBezTo>
                  <a:cubicBezTo>
                    <a:pt x="71" y="11"/>
                    <a:pt x="74" y="13"/>
                    <a:pt x="75" y="16"/>
                  </a:cubicBezTo>
                  <a:cubicBezTo>
                    <a:pt x="97" y="87"/>
                    <a:pt x="97" y="87"/>
                    <a:pt x="97" y="87"/>
                  </a:cubicBezTo>
                  <a:cubicBezTo>
                    <a:pt x="98" y="90"/>
                    <a:pt x="96" y="93"/>
                    <a:pt x="93" y="94"/>
                  </a:cubicBezTo>
                  <a:cubicBezTo>
                    <a:pt x="75" y="100"/>
                    <a:pt x="75" y="100"/>
                    <a:pt x="75" y="100"/>
                  </a:cubicBezTo>
                  <a:cubicBezTo>
                    <a:pt x="72" y="100"/>
                    <a:pt x="69" y="99"/>
                    <a:pt x="68" y="96"/>
                  </a:cubicBezTo>
                  <a:cubicBezTo>
                    <a:pt x="59" y="67"/>
                    <a:pt x="59" y="67"/>
                    <a:pt x="59" y="67"/>
                  </a:cubicBezTo>
                  <a:cubicBezTo>
                    <a:pt x="42" y="69"/>
                    <a:pt x="22" y="85"/>
                    <a:pt x="22" y="105"/>
                  </a:cubicBezTo>
                  <a:cubicBezTo>
                    <a:pt x="22" y="127"/>
                    <a:pt x="38" y="147"/>
                    <a:pt x="56" y="147"/>
                  </a:cubicBezTo>
                  <a:cubicBezTo>
                    <a:pt x="64" y="147"/>
                    <a:pt x="70" y="145"/>
                    <a:pt x="74" y="141"/>
                  </a:cubicBezTo>
                  <a:cubicBezTo>
                    <a:pt x="68" y="141"/>
                    <a:pt x="68" y="141"/>
                    <a:pt x="68" y="141"/>
                  </a:cubicBezTo>
                  <a:cubicBezTo>
                    <a:pt x="66" y="141"/>
                    <a:pt x="65" y="140"/>
                    <a:pt x="65" y="138"/>
                  </a:cubicBezTo>
                  <a:cubicBezTo>
                    <a:pt x="65" y="134"/>
                    <a:pt x="65" y="134"/>
                    <a:pt x="65" y="134"/>
                  </a:cubicBezTo>
                  <a:cubicBezTo>
                    <a:pt x="65" y="133"/>
                    <a:pt x="66" y="131"/>
                    <a:pt x="68" y="131"/>
                  </a:cubicBezTo>
                  <a:cubicBezTo>
                    <a:pt x="120" y="131"/>
                    <a:pt x="120" y="131"/>
                    <a:pt x="120" y="131"/>
                  </a:cubicBezTo>
                  <a:cubicBezTo>
                    <a:pt x="122" y="131"/>
                    <a:pt x="123" y="133"/>
                    <a:pt x="123" y="134"/>
                  </a:cubicBezTo>
                  <a:close/>
                  <a:moveTo>
                    <a:pt x="67" y="35"/>
                  </a:moveTo>
                  <a:cubicBezTo>
                    <a:pt x="78" y="74"/>
                    <a:pt x="78" y="74"/>
                    <a:pt x="78" y="74"/>
                  </a:cubicBezTo>
                  <a:cubicBezTo>
                    <a:pt x="78" y="75"/>
                    <a:pt x="79" y="75"/>
                    <a:pt x="80" y="76"/>
                  </a:cubicBezTo>
                  <a:cubicBezTo>
                    <a:pt x="81" y="76"/>
                    <a:pt x="81" y="76"/>
                    <a:pt x="82" y="76"/>
                  </a:cubicBezTo>
                  <a:cubicBezTo>
                    <a:pt x="83" y="75"/>
                    <a:pt x="84" y="74"/>
                    <a:pt x="84" y="72"/>
                  </a:cubicBezTo>
                  <a:cubicBezTo>
                    <a:pt x="72" y="34"/>
                    <a:pt x="72" y="34"/>
                    <a:pt x="72" y="34"/>
                  </a:cubicBezTo>
                  <a:cubicBezTo>
                    <a:pt x="72" y="32"/>
                    <a:pt x="70" y="31"/>
                    <a:pt x="69" y="32"/>
                  </a:cubicBezTo>
                  <a:cubicBezTo>
                    <a:pt x="67" y="32"/>
                    <a:pt x="66" y="34"/>
                    <a:pt x="67" y="35"/>
                  </a:cubicBezTo>
                  <a:close/>
                  <a:moveTo>
                    <a:pt x="67" y="162"/>
                  </a:moveTo>
                  <a:cubicBezTo>
                    <a:pt x="64" y="159"/>
                    <a:pt x="58" y="159"/>
                    <a:pt x="55" y="162"/>
                  </a:cubicBezTo>
                  <a:cubicBezTo>
                    <a:pt x="52" y="165"/>
                    <a:pt x="52" y="171"/>
                    <a:pt x="55" y="174"/>
                  </a:cubicBezTo>
                  <a:cubicBezTo>
                    <a:pt x="58" y="177"/>
                    <a:pt x="64" y="177"/>
                    <a:pt x="67" y="174"/>
                  </a:cubicBezTo>
                  <a:cubicBezTo>
                    <a:pt x="70" y="171"/>
                    <a:pt x="70" y="165"/>
                    <a:pt x="67" y="162"/>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4" name="组合 337"/>
          <p:cNvGrpSpPr/>
          <p:nvPr/>
        </p:nvGrpSpPr>
        <p:grpSpPr>
          <a:xfrm>
            <a:off x="6018153" y="1793620"/>
            <a:ext cx="393826" cy="393803"/>
            <a:chOff x="6168219" y="1810178"/>
            <a:chExt cx="393757" cy="393757"/>
          </a:xfrm>
        </p:grpSpPr>
        <p:sp>
          <p:nvSpPr>
            <p:cNvPr id="339" name="椭圆 338"/>
            <p:cNvSpPr/>
            <p:nvPr/>
          </p:nvSpPr>
          <p:spPr>
            <a:xfrm>
              <a:off x="6168219" y="1810178"/>
              <a:ext cx="393757" cy="3937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Freeform 911"/>
            <p:cNvSpPr>
              <a:spLocks noEditPoints="1"/>
            </p:cNvSpPr>
            <p:nvPr/>
          </p:nvSpPr>
          <p:spPr bwMode="auto">
            <a:xfrm>
              <a:off x="6226269" y="1918711"/>
              <a:ext cx="277656" cy="176691"/>
            </a:xfrm>
            <a:custGeom>
              <a:avLst/>
              <a:gdLst>
                <a:gd name="T0" fmla="*/ 232 w 232"/>
                <a:gd name="T1" fmla="*/ 54 h 148"/>
                <a:gd name="T2" fmla="*/ 229 w 232"/>
                <a:gd name="T3" fmla="*/ 51 h 148"/>
                <a:gd name="T4" fmla="*/ 6 w 232"/>
                <a:gd name="T5" fmla="*/ 0 h 148"/>
                <a:gd name="T6" fmla="*/ 1 w 232"/>
                <a:gd name="T7" fmla="*/ 2 h 148"/>
                <a:gd name="T8" fmla="*/ 2 w 232"/>
                <a:gd name="T9" fmla="*/ 6 h 148"/>
                <a:gd name="T10" fmla="*/ 120 w 232"/>
                <a:gd name="T11" fmla="*/ 146 h 148"/>
                <a:gd name="T12" fmla="*/ 123 w 232"/>
                <a:gd name="T13" fmla="*/ 148 h 148"/>
                <a:gd name="T14" fmla="*/ 125 w 232"/>
                <a:gd name="T15" fmla="*/ 147 h 148"/>
                <a:gd name="T16" fmla="*/ 231 w 232"/>
                <a:gd name="T17" fmla="*/ 58 h 148"/>
                <a:gd name="T18" fmla="*/ 232 w 232"/>
                <a:gd name="T19" fmla="*/ 54 h 148"/>
                <a:gd name="T20" fmla="*/ 123 w 232"/>
                <a:gd name="T21" fmla="*/ 138 h 148"/>
                <a:gd name="T22" fmla="*/ 112 w 232"/>
                <a:gd name="T23" fmla="*/ 124 h 148"/>
                <a:gd name="T24" fmla="*/ 119 w 232"/>
                <a:gd name="T25" fmla="*/ 118 h 148"/>
                <a:gd name="T26" fmla="*/ 120 w 232"/>
                <a:gd name="T27" fmla="*/ 113 h 148"/>
                <a:gd name="T28" fmla="*/ 115 w 232"/>
                <a:gd name="T29" fmla="*/ 113 h 148"/>
                <a:gd name="T30" fmla="*/ 107 w 232"/>
                <a:gd name="T31" fmla="*/ 119 h 148"/>
                <a:gd name="T32" fmla="*/ 95 w 232"/>
                <a:gd name="T33" fmla="*/ 105 h 148"/>
                <a:gd name="T34" fmla="*/ 99 w 232"/>
                <a:gd name="T35" fmla="*/ 101 h 148"/>
                <a:gd name="T36" fmla="*/ 100 w 232"/>
                <a:gd name="T37" fmla="*/ 97 h 148"/>
                <a:gd name="T38" fmla="*/ 95 w 232"/>
                <a:gd name="T39" fmla="*/ 96 h 148"/>
                <a:gd name="T40" fmla="*/ 91 w 232"/>
                <a:gd name="T41" fmla="*/ 100 h 148"/>
                <a:gd name="T42" fmla="*/ 78 w 232"/>
                <a:gd name="T43" fmla="*/ 85 h 148"/>
                <a:gd name="T44" fmla="*/ 86 w 232"/>
                <a:gd name="T45" fmla="*/ 78 h 148"/>
                <a:gd name="T46" fmla="*/ 86 w 232"/>
                <a:gd name="T47" fmla="*/ 74 h 148"/>
                <a:gd name="T48" fmla="*/ 82 w 232"/>
                <a:gd name="T49" fmla="*/ 74 h 148"/>
                <a:gd name="T50" fmla="*/ 75 w 232"/>
                <a:gd name="T51" fmla="*/ 80 h 148"/>
                <a:gd name="T52" fmla="*/ 62 w 232"/>
                <a:gd name="T53" fmla="*/ 65 h 148"/>
                <a:gd name="T54" fmla="*/ 66 w 232"/>
                <a:gd name="T55" fmla="*/ 62 h 148"/>
                <a:gd name="T56" fmla="*/ 66 w 232"/>
                <a:gd name="T57" fmla="*/ 57 h 148"/>
                <a:gd name="T58" fmla="*/ 62 w 232"/>
                <a:gd name="T59" fmla="*/ 57 h 148"/>
                <a:gd name="T60" fmla="*/ 58 w 232"/>
                <a:gd name="T61" fmla="*/ 60 h 148"/>
                <a:gd name="T62" fmla="*/ 45 w 232"/>
                <a:gd name="T63" fmla="*/ 45 h 148"/>
                <a:gd name="T64" fmla="*/ 53 w 232"/>
                <a:gd name="T65" fmla="*/ 39 h 148"/>
                <a:gd name="T66" fmla="*/ 53 w 232"/>
                <a:gd name="T67" fmla="*/ 35 h 148"/>
                <a:gd name="T68" fmla="*/ 49 w 232"/>
                <a:gd name="T69" fmla="*/ 35 h 148"/>
                <a:gd name="T70" fmla="*/ 41 w 232"/>
                <a:gd name="T71" fmla="*/ 41 h 148"/>
                <a:gd name="T72" fmla="*/ 16 w 232"/>
                <a:gd name="T73" fmla="*/ 10 h 148"/>
                <a:gd name="T74" fmla="*/ 219 w 232"/>
                <a:gd name="T75" fmla="*/ 57 h 148"/>
                <a:gd name="T76" fmla="*/ 123 w 232"/>
                <a:gd name="T77" fmla="*/ 138 h 148"/>
                <a:gd name="T78" fmla="*/ 125 w 232"/>
                <a:gd name="T79" fmla="*/ 100 h 148"/>
                <a:gd name="T80" fmla="*/ 128 w 232"/>
                <a:gd name="T81" fmla="*/ 102 h 148"/>
                <a:gd name="T82" fmla="*/ 131 w 232"/>
                <a:gd name="T83" fmla="*/ 101 h 148"/>
                <a:gd name="T84" fmla="*/ 165 w 232"/>
                <a:gd name="T85" fmla="*/ 72 h 148"/>
                <a:gd name="T86" fmla="*/ 167 w 232"/>
                <a:gd name="T87" fmla="*/ 68 h 148"/>
                <a:gd name="T88" fmla="*/ 164 w 232"/>
                <a:gd name="T89" fmla="*/ 65 h 148"/>
                <a:gd name="T90" fmla="*/ 93 w 232"/>
                <a:gd name="T91" fmla="*/ 51 h 148"/>
                <a:gd name="T92" fmla="*/ 88 w 232"/>
                <a:gd name="T93" fmla="*/ 53 h 148"/>
                <a:gd name="T94" fmla="*/ 89 w 232"/>
                <a:gd name="T95" fmla="*/ 57 h 148"/>
                <a:gd name="T96" fmla="*/ 125 w 232"/>
                <a:gd name="T97" fmla="*/ 100 h 148"/>
                <a:gd name="T98" fmla="*/ 154 w 232"/>
                <a:gd name="T99" fmla="*/ 71 h 148"/>
                <a:gd name="T100" fmla="*/ 128 w 232"/>
                <a:gd name="T101" fmla="*/ 92 h 148"/>
                <a:gd name="T102" fmla="*/ 102 w 232"/>
                <a:gd name="T103" fmla="*/ 61 h 148"/>
                <a:gd name="T104" fmla="*/ 154 w 232"/>
                <a:gd name="T105" fmla="*/ 7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148">
                  <a:moveTo>
                    <a:pt x="232" y="54"/>
                  </a:moveTo>
                  <a:cubicBezTo>
                    <a:pt x="232" y="53"/>
                    <a:pt x="230" y="52"/>
                    <a:pt x="229" y="51"/>
                  </a:cubicBezTo>
                  <a:cubicBezTo>
                    <a:pt x="6" y="0"/>
                    <a:pt x="6" y="0"/>
                    <a:pt x="6" y="0"/>
                  </a:cubicBezTo>
                  <a:cubicBezTo>
                    <a:pt x="4" y="0"/>
                    <a:pt x="2" y="0"/>
                    <a:pt x="1" y="2"/>
                  </a:cubicBezTo>
                  <a:cubicBezTo>
                    <a:pt x="0" y="3"/>
                    <a:pt x="1" y="5"/>
                    <a:pt x="2" y="6"/>
                  </a:cubicBezTo>
                  <a:cubicBezTo>
                    <a:pt x="120" y="146"/>
                    <a:pt x="120" y="146"/>
                    <a:pt x="120" y="146"/>
                  </a:cubicBezTo>
                  <a:cubicBezTo>
                    <a:pt x="120" y="147"/>
                    <a:pt x="122" y="148"/>
                    <a:pt x="123" y="148"/>
                  </a:cubicBezTo>
                  <a:cubicBezTo>
                    <a:pt x="124" y="148"/>
                    <a:pt x="124" y="148"/>
                    <a:pt x="125" y="147"/>
                  </a:cubicBezTo>
                  <a:cubicBezTo>
                    <a:pt x="231" y="58"/>
                    <a:pt x="231" y="58"/>
                    <a:pt x="231" y="58"/>
                  </a:cubicBezTo>
                  <a:cubicBezTo>
                    <a:pt x="232" y="57"/>
                    <a:pt x="232" y="56"/>
                    <a:pt x="232" y="54"/>
                  </a:cubicBezTo>
                  <a:close/>
                  <a:moveTo>
                    <a:pt x="123" y="138"/>
                  </a:moveTo>
                  <a:cubicBezTo>
                    <a:pt x="112" y="124"/>
                    <a:pt x="112" y="124"/>
                    <a:pt x="112" y="124"/>
                  </a:cubicBezTo>
                  <a:cubicBezTo>
                    <a:pt x="119" y="118"/>
                    <a:pt x="119" y="118"/>
                    <a:pt x="119" y="118"/>
                  </a:cubicBezTo>
                  <a:cubicBezTo>
                    <a:pt x="121" y="117"/>
                    <a:pt x="121" y="115"/>
                    <a:pt x="120" y="113"/>
                  </a:cubicBezTo>
                  <a:cubicBezTo>
                    <a:pt x="118" y="112"/>
                    <a:pt x="116" y="112"/>
                    <a:pt x="115" y="113"/>
                  </a:cubicBezTo>
                  <a:cubicBezTo>
                    <a:pt x="107" y="119"/>
                    <a:pt x="107" y="119"/>
                    <a:pt x="107" y="119"/>
                  </a:cubicBezTo>
                  <a:cubicBezTo>
                    <a:pt x="95" y="105"/>
                    <a:pt x="95" y="105"/>
                    <a:pt x="95" y="105"/>
                  </a:cubicBezTo>
                  <a:cubicBezTo>
                    <a:pt x="99" y="101"/>
                    <a:pt x="99" y="101"/>
                    <a:pt x="99" y="101"/>
                  </a:cubicBezTo>
                  <a:cubicBezTo>
                    <a:pt x="101" y="100"/>
                    <a:pt x="101" y="98"/>
                    <a:pt x="100" y="97"/>
                  </a:cubicBezTo>
                  <a:cubicBezTo>
                    <a:pt x="98" y="95"/>
                    <a:pt x="96" y="95"/>
                    <a:pt x="95" y="96"/>
                  </a:cubicBezTo>
                  <a:cubicBezTo>
                    <a:pt x="91" y="100"/>
                    <a:pt x="91" y="100"/>
                    <a:pt x="91" y="100"/>
                  </a:cubicBezTo>
                  <a:cubicBezTo>
                    <a:pt x="78" y="85"/>
                    <a:pt x="78" y="85"/>
                    <a:pt x="78" y="85"/>
                  </a:cubicBezTo>
                  <a:cubicBezTo>
                    <a:pt x="86" y="78"/>
                    <a:pt x="86" y="78"/>
                    <a:pt x="86" y="78"/>
                  </a:cubicBezTo>
                  <a:cubicBezTo>
                    <a:pt x="87" y="77"/>
                    <a:pt x="87" y="75"/>
                    <a:pt x="86" y="74"/>
                  </a:cubicBezTo>
                  <a:cubicBezTo>
                    <a:pt x="85" y="73"/>
                    <a:pt x="83" y="73"/>
                    <a:pt x="82" y="74"/>
                  </a:cubicBezTo>
                  <a:cubicBezTo>
                    <a:pt x="75" y="80"/>
                    <a:pt x="75" y="80"/>
                    <a:pt x="75" y="80"/>
                  </a:cubicBezTo>
                  <a:cubicBezTo>
                    <a:pt x="62" y="65"/>
                    <a:pt x="62" y="65"/>
                    <a:pt x="62" y="65"/>
                  </a:cubicBezTo>
                  <a:cubicBezTo>
                    <a:pt x="66" y="62"/>
                    <a:pt x="66" y="62"/>
                    <a:pt x="66" y="62"/>
                  </a:cubicBezTo>
                  <a:cubicBezTo>
                    <a:pt x="67" y="61"/>
                    <a:pt x="68" y="59"/>
                    <a:pt x="66" y="57"/>
                  </a:cubicBezTo>
                  <a:cubicBezTo>
                    <a:pt x="65" y="56"/>
                    <a:pt x="63" y="56"/>
                    <a:pt x="62" y="57"/>
                  </a:cubicBezTo>
                  <a:cubicBezTo>
                    <a:pt x="58" y="60"/>
                    <a:pt x="58" y="60"/>
                    <a:pt x="58" y="60"/>
                  </a:cubicBezTo>
                  <a:cubicBezTo>
                    <a:pt x="45" y="45"/>
                    <a:pt x="45" y="45"/>
                    <a:pt x="45" y="45"/>
                  </a:cubicBezTo>
                  <a:cubicBezTo>
                    <a:pt x="53" y="39"/>
                    <a:pt x="53" y="39"/>
                    <a:pt x="53" y="39"/>
                  </a:cubicBezTo>
                  <a:cubicBezTo>
                    <a:pt x="54" y="38"/>
                    <a:pt x="54" y="36"/>
                    <a:pt x="53" y="35"/>
                  </a:cubicBezTo>
                  <a:cubicBezTo>
                    <a:pt x="52" y="34"/>
                    <a:pt x="50" y="34"/>
                    <a:pt x="49" y="35"/>
                  </a:cubicBezTo>
                  <a:cubicBezTo>
                    <a:pt x="41" y="41"/>
                    <a:pt x="41" y="41"/>
                    <a:pt x="41" y="41"/>
                  </a:cubicBezTo>
                  <a:cubicBezTo>
                    <a:pt x="16" y="10"/>
                    <a:pt x="16" y="10"/>
                    <a:pt x="16" y="10"/>
                  </a:cubicBezTo>
                  <a:cubicBezTo>
                    <a:pt x="219" y="57"/>
                    <a:pt x="219" y="57"/>
                    <a:pt x="219" y="57"/>
                  </a:cubicBezTo>
                  <a:lnTo>
                    <a:pt x="123" y="138"/>
                  </a:lnTo>
                  <a:close/>
                  <a:moveTo>
                    <a:pt x="125" y="100"/>
                  </a:moveTo>
                  <a:cubicBezTo>
                    <a:pt x="126" y="101"/>
                    <a:pt x="127" y="102"/>
                    <a:pt x="128" y="102"/>
                  </a:cubicBezTo>
                  <a:cubicBezTo>
                    <a:pt x="129" y="102"/>
                    <a:pt x="130" y="102"/>
                    <a:pt x="131" y="101"/>
                  </a:cubicBezTo>
                  <a:cubicBezTo>
                    <a:pt x="165" y="72"/>
                    <a:pt x="165" y="72"/>
                    <a:pt x="165" y="72"/>
                  </a:cubicBezTo>
                  <a:cubicBezTo>
                    <a:pt x="167" y="71"/>
                    <a:pt x="167" y="69"/>
                    <a:pt x="167" y="68"/>
                  </a:cubicBezTo>
                  <a:cubicBezTo>
                    <a:pt x="166" y="66"/>
                    <a:pt x="165" y="65"/>
                    <a:pt x="164" y="65"/>
                  </a:cubicBezTo>
                  <a:cubicBezTo>
                    <a:pt x="93" y="51"/>
                    <a:pt x="93" y="51"/>
                    <a:pt x="93" y="51"/>
                  </a:cubicBezTo>
                  <a:cubicBezTo>
                    <a:pt x="91" y="51"/>
                    <a:pt x="89" y="51"/>
                    <a:pt x="88" y="53"/>
                  </a:cubicBezTo>
                  <a:cubicBezTo>
                    <a:pt x="87" y="54"/>
                    <a:pt x="88" y="56"/>
                    <a:pt x="89" y="57"/>
                  </a:cubicBezTo>
                  <a:lnTo>
                    <a:pt x="125" y="100"/>
                  </a:lnTo>
                  <a:close/>
                  <a:moveTo>
                    <a:pt x="154" y="71"/>
                  </a:moveTo>
                  <a:cubicBezTo>
                    <a:pt x="128" y="92"/>
                    <a:pt x="128" y="92"/>
                    <a:pt x="128" y="92"/>
                  </a:cubicBezTo>
                  <a:cubicBezTo>
                    <a:pt x="102" y="61"/>
                    <a:pt x="102" y="61"/>
                    <a:pt x="102" y="61"/>
                  </a:cubicBezTo>
                  <a:lnTo>
                    <a:pt x="154" y="71"/>
                  </a:ln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sp>
        <p:nvSpPr>
          <p:cNvPr id="229" name="文本框 228"/>
          <p:cNvSpPr txBox="1"/>
          <p:nvPr/>
        </p:nvSpPr>
        <p:spPr>
          <a:xfrm>
            <a:off x="1320344" y="916258"/>
            <a:ext cx="2376264"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调整的方法</a:t>
            </a:r>
            <a:endParaRPr lang="zh-CN" altLang="en-US" sz="1800" b="1" dirty="0">
              <a:latin typeface="微软雅黑" panose="020B0503020204020204" pitchFamily="34" charset="-122"/>
              <a:ea typeface="微软雅黑" panose="020B0503020204020204" pitchFamily="34" charset="-122"/>
            </a:endParaRPr>
          </a:p>
        </p:txBody>
      </p:sp>
      <p:sp>
        <p:nvSpPr>
          <p:cNvPr id="253" name="等腰三角形 25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2412365" y="95885"/>
            <a:ext cx="4613910" cy="46037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二、职业生涯规划的调整与修正</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1"/>
                                        </p:tgtEl>
                                        <p:attrNameLst>
                                          <p:attrName>style.visibility</p:attrName>
                                        </p:attrNameLst>
                                      </p:cBhvr>
                                      <p:to>
                                        <p:strVal val="visible"/>
                                      </p:to>
                                    </p:set>
                                    <p:animEffect transition="in" filter="fade">
                                      <p:cBhvr>
                                        <p:cTn id="7" dur="1000"/>
                                        <p:tgtEl>
                                          <p:spTgt spid="321"/>
                                        </p:tgtEl>
                                      </p:cBhvr>
                                    </p:animEffect>
                                    <p:anim calcmode="lin" valueType="num">
                                      <p:cBhvr>
                                        <p:cTn id="8" dur="1000" fill="hold"/>
                                        <p:tgtEl>
                                          <p:spTgt spid="321"/>
                                        </p:tgtEl>
                                        <p:attrNameLst>
                                          <p:attrName>ppt_x</p:attrName>
                                        </p:attrNameLst>
                                      </p:cBhvr>
                                      <p:tavLst>
                                        <p:tav tm="0">
                                          <p:val>
                                            <p:strVal val="#ppt_x"/>
                                          </p:val>
                                        </p:tav>
                                        <p:tav tm="100000">
                                          <p:val>
                                            <p:strVal val="#ppt_x"/>
                                          </p:val>
                                        </p:tav>
                                      </p:tavLst>
                                    </p:anim>
                                    <p:anim calcmode="lin" valueType="num">
                                      <p:cBhvr>
                                        <p:cTn id="9" dur="1000" fill="hold"/>
                                        <p:tgtEl>
                                          <p:spTgt spid="3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25"/>
                                        </p:tgtEl>
                                        <p:attrNameLst>
                                          <p:attrName>style.visibility</p:attrName>
                                        </p:attrNameLst>
                                      </p:cBhvr>
                                      <p:to>
                                        <p:strVal val="visible"/>
                                      </p:to>
                                    </p:set>
                                    <p:animEffect transition="in" filter="fade">
                                      <p:cBhvr>
                                        <p:cTn id="19" dur="1000"/>
                                        <p:tgtEl>
                                          <p:spTgt spid="325"/>
                                        </p:tgtEl>
                                      </p:cBhvr>
                                    </p:animEffect>
                                    <p:anim calcmode="lin" valueType="num">
                                      <p:cBhvr>
                                        <p:cTn id="20" dur="1000" fill="hold"/>
                                        <p:tgtEl>
                                          <p:spTgt spid="325"/>
                                        </p:tgtEl>
                                        <p:attrNameLst>
                                          <p:attrName>ppt_x</p:attrName>
                                        </p:attrNameLst>
                                      </p:cBhvr>
                                      <p:tavLst>
                                        <p:tav tm="0">
                                          <p:val>
                                            <p:strVal val="#ppt_x"/>
                                          </p:val>
                                        </p:tav>
                                        <p:tav tm="100000">
                                          <p:val>
                                            <p:strVal val="#ppt_x"/>
                                          </p:val>
                                        </p:tav>
                                      </p:tavLst>
                                    </p:anim>
                                    <p:anim calcmode="lin" valueType="num">
                                      <p:cBhvr>
                                        <p:cTn id="21" dur="1000" fill="hold"/>
                                        <p:tgtEl>
                                          <p:spTgt spid="32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23"/>
                                        </p:tgtEl>
                                        <p:attrNameLst>
                                          <p:attrName>style.visibility</p:attrName>
                                        </p:attrNameLst>
                                      </p:cBhvr>
                                      <p:to>
                                        <p:strVal val="visible"/>
                                      </p:to>
                                    </p:set>
                                    <p:animEffect transition="in" filter="fade">
                                      <p:cBhvr>
                                        <p:cTn id="34" dur="1000"/>
                                        <p:tgtEl>
                                          <p:spTgt spid="323"/>
                                        </p:tgtEl>
                                      </p:cBhvr>
                                    </p:animEffect>
                                    <p:anim calcmode="lin" valueType="num">
                                      <p:cBhvr>
                                        <p:cTn id="35" dur="1000" fill="hold"/>
                                        <p:tgtEl>
                                          <p:spTgt spid="323"/>
                                        </p:tgtEl>
                                        <p:attrNameLst>
                                          <p:attrName>ppt_x</p:attrName>
                                        </p:attrNameLst>
                                      </p:cBhvr>
                                      <p:tavLst>
                                        <p:tav tm="0">
                                          <p:val>
                                            <p:strVal val="#ppt_x"/>
                                          </p:val>
                                        </p:tav>
                                        <p:tav tm="100000">
                                          <p:val>
                                            <p:strVal val="#ppt_x"/>
                                          </p:val>
                                        </p:tav>
                                      </p:tavLst>
                                    </p:anim>
                                    <p:anim calcmode="lin" valueType="num">
                                      <p:cBhvr>
                                        <p:cTn id="36" dur="1000" fill="hold"/>
                                        <p:tgtEl>
                                          <p:spTgt spid="3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27"/>
                                        </p:tgtEl>
                                        <p:attrNameLst>
                                          <p:attrName>style.visibility</p:attrName>
                                        </p:attrNameLst>
                                      </p:cBhvr>
                                      <p:to>
                                        <p:strVal val="visible"/>
                                      </p:to>
                                    </p:set>
                                    <p:animEffect transition="in" filter="fade">
                                      <p:cBhvr>
                                        <p:cTn id="41" dur="1000"/>
                                        <p:tgtEl>
                                          <p:spTgt spid="327"/>
                                        </p:tgtEl>
                                      </p:cBhvr>
                                    </p:animEffect>
                                    <p:anim calcmode="lin" valueType="num">
                                      <p:cBhvr>
                                        <p:cTn id="42" dur="1000" fill="hold"/>
                                        <p:tgtEl>
                                          <p:spTgt spid="327"/>
                                        </p:tgtEl>
                                        <p:attrNameLst>
                                          <p:attrName>ppt_x</p:attrName>
                                        </p:attrNameLst>
                                      </p:cBhvr>
                                      <p:tavLst>
                                        <p:tav tm="0">
                                          <p:val>
                                            <p:strVal val="#ppt_x"/>
                                          </p:val>
                                        </p:tav>
                                        <p:tav tm="100000">
                                          <p:val>
                                            <p:strVal val="#ppt_x"/>
                                          </p:val>
                                        </p:tav>
                                      </p:tavLst>
                                    </p:anim>
                                    <p:anim calcmode="lin" valueType="num">
                                      <p:cBhvr>
                                        <p:cTn id="43" dur="1000" fill="hold"/>
                                        <p:tgtEl>
                                          <p:spTgt spid="32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p:bldP spid="323" grpId="0"/>
      <p:bldP spid="325" grpId="0"/>
      <p:bldP spid="32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68338" y="1060376"/>
            <a:ext cx="8352929" cy="378460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重新剖析自我</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加深对自己的认识，检验自己的职业素质是否适合所选择的职业，弄清楚“我能做什么”。在此基础上选择更适合自己的方向。</a:t>
            </a:r>
            <a:endParaRPr lang="en-US" altLang="zh-CN" sz="16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重新进行职业选择</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在职业生涯目标的设定过程中，会出现各种原因使得对主、客观的评估不够恰当，导致职业选择错误的情况。</a:t>
            </a:r>
            <a:endParaRPr lang="en-US" altLang="zh-CN" sz="1600" dirty="0"/>
          </a:p>
          <a:p>
            <a:pPr>
              <a:lnSpc>
                <a:spcPct val="150000"/>
              </a:lnSpc>
            </a:pPr>
            <a:r>
              <a:rPr lang="zh-CN" altLang="en-US" sz="1600" dirty="0"/>
              <a:t>个体从事某一种职业一段时间后，可能会发现所从事的工作难以发挥自己的特长，难以培养起职业兴趣，或者感到工作非常吃力，难以胜任。这时候，个体就要根据自身的能力和周围的环境，对职业生涯机会进行重新评估，并根据新评估结果来选择职业，避免做更多的无用功。</a:t>
            </a:r>
            <a:endParaRPr lang="zh-CN" altLang="en-US" sz="1400" dirty="0">
              <a:latin typeface="楷体" panose="02010609060101010101" pitchFamily="2" charset="-122"/>
              <a:ea typeface="楷体" panose="02010609060101010101" pitchFamily="2" charset="-122"/>
            </a:endParaRPr>
          </a:p>
        </p:txBody>
      </p:sp>
      <p:sp>
        <p:nvSpPr>
          <p:cNvPr id="7" name="文本框 6"/>
          <p:cNvSpPr txBox="1"/>
          <p:nvPr/>
        </p:nvSpPr>
        <p:spPr>
          <a:xfrm>
            <a:off x="612319" y="676863"/>
            <a:ext cx="2376264"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调整的方法</a:t>
            </a:r>
            <a:endParaRPr lang="zh-CN" altLang="en-US" sz="18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2412365" y="95885"/>
            <a:ext cx="461391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二、职业生涯规划的调整与修正</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52314" y="1132384"/>
            <a:ext cx="8712968" cy="327660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修正职业生涯目标</a:t>
            </a:r>
            <a:endParaRPr lang="zh-CN" altLang="en-US"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从某种意义上讲，职业生涯规划的实施过程就是缩短现有能力水平与预期目标差距的过程。</a:t>
            </a:r>
            <a:endParaRPr lang="en-US" altLang="zh-CN" sz="1600" dirty="0"/>
          </a:p>
          <a:p>
            <a:pPr>
              <a:lnSpc>
                <a:spcPct val="150000"/>
              </a:lnSpc>
            </a:pPr>
            <a:r>
              <a:rPr lang="zh-CN" altLang="en-US" sz="1600" dirty="0"/>
              <a:t>职业生涯目标设定后，有时会因为个人自身能力的改变和周围环境的变化而无法达到预期的效果。当职业生涯目标或者个人自身因素发生变化时，要根据变化了的形势调整个人的目标。进行职业生涯目标修正时，应该注意以下几方面：</a:t>
            </a:r>
            <a:endParaRPr lang="en-US" altLang="zh-CN" sz="1600" dirty="0"/>
          </a:p>
          <a:p>
            <a:pPr>
              <a:lnSpc>
                <a:spcPct val="150000"/>
              </a:lnSpc>
            </a:pPr>
            <a:r>
              <a:rPr lang="zh-CN" altLang="en-US" sz="1600" dirty="0"/>
              <a:t>   </a:t>
            </a:r>
            <a:r>
              <a:rPr lang="zh-CN" altLang="en-US" sz="1400" dirty="0"/>
              <a:t>第一，修正职业生涯目标不宜过于频繁，应以实际需求为基础，根据外部环境和自身情况决定是否需要修正。</a:t>
            </a:r>
            <a:endParaRPr lang="en-US" altLang="zh-CN" sz="1400" dirty="0"/>
          </a:p>
          <a:p>
            <a:pPr>
              <a:lnSpc>
                <a:spcPct val="150000"/>
              </a:lnSpc>
            </a:pPr>
            <a:r>
              <a:rPr lang="zh-CN" altLang="en-US" sz="1400" dirty="0"/>
              <a:t>   第二，具体操作时，应在前期方案实施效果评估的基础上，充分考虑影响职业发展的各种因素，制订符合自身实际的修正方案。</a:t>
            </a:r>
            <a:endParaRPr lang="en-US" altLang="zh-CN" sz="1400" dirty="0"/>
          </a:p>
          <a:p>
            <a:pPr>
              <a:lnSpc>
                <a:spcPct val="150000"/>
              </a:lnSpc>
            </a:pPr>
            <a:r>
              <a:rPr lang="zh-CN" altLang="en-US" sz="1400" dirty="0"/>
              <a:t>   第三，职业生涯目标的修正可以作为下一轮职业生涯设计的参考依据。</a:t>
            </a:r>
            <a:endParaRPr lang="zh-CN" altLang="en-US" sz="1400" dirty="0"/>
          </a:p>
        </p:txBody>
      </p:sp>
      <p:sp>
        <p:nvSpPr>
          <p:cNvPr id="10" name="文本框 9"/>
          <p:cNvSpPr txBox="1"/>
          <p:nvPr/>
        </p:nvSpPr>
        <p:spPr>
          <a:xfrm>
            <a:off x="396419" y="700358"/>
            <a:ext cx="2376264"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调整的方法</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文本框 6"/>
          <p:cNvSpPr txBox="1"/>
          <p:nvPr/>
        </p:nvSpPr>
        <p:spPr>
          <a:xfrm>
            <a:off x="2412365" y="95885"/>
            <a:ext cx="461391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二、职业生涯规划的调整与修正</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828378" y="1204392"/>
            <a:ext cx="7776864" cy="378460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4.</a:t>
            </a:r>
            <a:r>
              <a:rPr lang="zh-CN" altLang="en-US" sz="1600" b="1" dirty="0">
                <a:solidFill>
                  <a:schemeClr val="accent1"/>
                </a:solidFill>
                <a:latin typeface="微软雅黑" panose="020B0503020204020204" pitchFamily="34" charset="-122"/>
                <a:ea typeface="微软雅黑" panose="020B0503020204020204" pitchFamily="34" charset="-122"/>
              </a:rPr>
              <a:t>修订措施与计划</a:t>
            </a:r>
            <a:endParaRPr lang="zh-CN" altLang="en-US"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b="1" dirty="0"/>
              <a:t>任何职业生涯目标的完成都是逐步优化、完善的过程。</a:t>
            </a:r>
            <a:endParaRPr lang="en-US" altLang="zh-CN" sz="1600" b="1" dirty="0"/>
          </a:p>
          <a:p>
            <a:pPr>
              <a:lnSpc>
                <a:spcPct val="150000"/>
              </a:lnSpc>
            </a:pPr>
            <a:r>
              <a:rPr lang="zh-CN" altLang="en-US" sz="1600" dirty="0"/>
              <a:t>在方案实施的过程中，当工作的实际成效不理想或者与预定目标存在较大的差距时，应重新审视自己的实施措施是否恰当，改变目标实现方式。</a:t>
            </a:r>
            <a:endParaRPr lang="en-US" altLang="zh-CN" sz="1600" dirty="0"/>
          </a:p>
          <a:p>
            <a:pPr>
              <a:lnSpc>
                <a:spcPct val="150000"/>
              </a:lnSpc>
            </a:pPr>
            <a:r>
              <a:rPr lang="zh-CN" altLang="en-US" sz="1600" dirty="0"/>
              <a:t>所以，在制订实施措施和计划时，经常会在总体里程碑计划的框架下，分阶段地具体计划。这样，在整个职业生涯规划的过程中，每一阶段计划的细化，其实也是对整个计划所做的变更。</a:t>
            </a:r>
            <a:endParaRPr lang="en-US" altLang="zh-CN" sz="1600" dirty="0"/>
          </a:p>
          <a:p>
            <a:pPr>
              <a:lnSpc>
                <a:spcPct val="150000"/>
              </a:lnSpc>
            </a:pPr>
            <a:r>
              <a:rPr lang="zh-CN" altLang="en-US" sz="1600" dirty="0"/>
              <a:t>通过变更手段，既能避免在职业规划初期信息不充分的情况下制订无谓的远期详细计划，又能在职业生涯目标实现过程中根据个人实际的进展情况及时制订出可行的详细计划。</a:t>
            </a:r>
            <a:endParaRPr lang="zh-CN" altLang="en-US" sz="1600" dirty="0"/>
          </a:p>
        </p:txBody>
      </p:sp>
      <p:sp>
        <p:nvSpPr>
          <p:cNvPr id="10" name="文本框 9"/>
          <p:cNvSpPr txBox="1"/>
          <p:nvPr/>
        </p:nvSpPr>
        <p:spPr>
          <a:xfrm>
            <a:off x="900430" y="844550"/>
            <a:ext cx="3068955" cy="670560"/>
          </a:xfrm>
          <a:prstGeom prst="rect">
            <a:avLst/>
          </a:prstGeom>
          <a:noFill/>
        </p:spPr>
        <p:txBody>
          <a:bodyPr wrap="square" rtlCol="0">
            <a:no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调整的方法</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文本框 6"/>
          <p:cNvSpPr txBox="1"/>
          <p:nvPr/>
        </p:nvSpPr>
        <p:spPr>
          <a:xfrm>
            <a:off x="2412365" y="95885"/>
            <a:ext cx="461391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二、职业生涯规划的调整与修正</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63722" y="671757"/>
            <a:ext cx="8529552" cy="4097275"/>
          </a:xfrm>
          <a:prstGeom prst="rect">
            <a:avLst/>
          </a:prstGeom>
          <a:noFill/>
        </p:spPr>
        <p:txBody>
          <a:bodyPr wrap="square">
            <a:spAutoFit/>
          </a:bodyPr>
          <a:lstStyle/>
          <a:p>
            <a:pPr>
              <a:lnSpc>
                <a:spcPct val="150000"/>
              </a:lnSpc>
            </a:pPr>
            <a:r>
              <a:rPr lang="zh-CN" altLang="en-US" sz="1600" dirty="0"/>
              <a:t>    小黄毕业于某财经学院工商财务管理专业。早在大学期间，他就自学了很多有关职业生涯规划的理论知识，并给自己制订了详细的职业生涯规划，也一直在努力地朝着自己的职业生涯目标</a:t>
            </a:r>
            <a:r>
              <a:rPr lang="en-US" altLang="zh-CN" sz="1600" dirty="0"/>
              <a:t>——</a:t>
            </a:r>
            <a:r>
              <a:rPr lang="zh-CN" altLang="en-US" sz="1600" dirty="0"/>
              <a:t>财务总监</a:t>
            </a:r>
            <a:r>
              <a:rPr lang="en-US" altLang="zh-CN" sz="1600" dirty="0"/>
              <a:t>——</a:t>
            </a:r>
            <a:r>
              <a:rPr lang="zh-CN" altLang="en-US" sz="1600" dirty="0"/>
              <a:t>前进。</a:t>
            </a:r>
            <a:endParaRPr lang="en-US" altLang="zh-CN" sz="1600" dirty="0"/>
          </a:p>
          <a:p>
            <a:pPr>
              <a:lnSpc>
                <a:spcPct val="150000"/>
              </a:lnSpc>
            </a:pPr>
            <a:r>
              <a:rPr lang="en-US" altLang="zh-CN" sz="1600" dirty="0"/>
              <a:t>    </a:t>
            </a:r>
            <a:r>
              <a:rPr lang="zh-CN" altLang="en-US" sz="1600" dirty="0"/>
              <a:t>大学毕业后，小黄的第一份工作是在一家中外合资企业从事财务工作，可是面对财务工作的枯燥乏味，小黄越来越觉得这份工作并不是自己真正想做的职业。经过一段时间的迷惘后，小黄走进了一家专业的职业咨询机构，希望能够从职业规划师那里得到帮助。</a:t>
            </a:r>
            <a:endParaRPr lang="en-US" altLang="zh-CN" sz="1600" dirty="0"/>
          </a:p>
          <a:p>
            <a:pPr>
              <a:lnSpc>
                <a:spcPct val="150000"/>
              </a:lnSpc>
            </a:pPr>
            <a:r>
              <a:rPr lang="en-US" altLang="zh-CN" sz="1600" dirty="0"/>
              <a:t>    </a:t>
            </a:r>
            <a:r>
              <a:rPr lang="zh-CN" altLang="en-US" sz="1600" dirty="0"/>
              <a:t>职业规划师仔细分析后发现，小黄性格开朗外向，喜欢与人交流沟通，于是建议小黄把职业方向放在既需要账务专业知识又需要经常外出与客户沟通的会计事务审计师工作上。小黄采纳了职业规划师的意见，重新调整了自己的职业生涯规划。</a:t>
            </a:r>
            <a:endParaRPr lang="en-US" altLang="zh-CN" sz="1600" dirty="0"/>
          </a:p>
          <a:p>
            <a:pPr>
              <a:lnSpc>
                <a:spcPct val="150000"/>
              </a:lnSpc>
            </a:pPr>
            <a:r>
              <a:rPr lang="en-US" altLang="zh-CN" sz="1600" dirty="0"/>
              <a:t>    </a:t>
            </a:r>
            <a:r>
              <a:rPr lang="zh-CN" altLang="en-US" sz="1600" dirty="0"/>
              <a:t>经过一段时间的充电后，小黄顺利成为一名大型会计师事务所的审计师。目前，小黄精神焕发，对工作充满信心。</a:t>
            </a:r>
            <a:endParaRPr lang="zh-CN" altLang="en-US" sz="1400" dirty="0">
              <a:latin typeface="楷体" panose="02010609060101010101" pitchFamily="2" charset="-122"/>
              <a:ea typeface="楷体" panose="02010609060101010101" pitchFamily="2" charset="-122"/>
            </a:endParaRPr>
          </a:p>
        </p:txBody>
      </p:sp>
      <p:sp>
        <p:nvSpPr>
          <p:cNvPr id="13"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14" name="文本框 13"/>
          <p:cNvSpPr txBox="1"/>
          <p:nvPr/>
        </p:nvSpPr>
        <p:spPr>
          <a:xfrm>
            <a:off x="543740" y="76657"/>
            <a:ext cx="6912768" cy="400110"/>
          </a:xfrm>
          <a:prstGeom prst="rect">
            <a:avLst/>
          </a:prstGeom>
          <a:noFill/>
        </p:spPr>
        <p:txBody>
          <a:bodyPr wrap="square" rtlCol="0">
            <a:spAutoFit/>
          </a:bodyPr>
          <a:lstStyle/>
          <a:p>
            <a:r>
              <a:rPr lang="zh-CN" altLang="en-US" sz="2000" b="1" dirty="0">
                <a:solidFill>
                  <a:srgbClr val="C00000"/>
                </a:solidFill>
                <a:latin typeface="微软雅黑" panose="020B0503020204020204" pitchFamily="34" charset="-122"/>
                <a:ea typeface="微软雅黑" panose="020B0503020204020204" pitchFamily="34" charset="-122"/>
              </a:rPr>
              <a:t>案例故事</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708448"/>
            <a:ext cx="7882210" cy="1881284"/>
          </a:xfrm>
          <a:prstGeom prst="rect">
            <a:avLst/>
          </a:prstGeom>
          <a:noFill/>
        </p:spPr>
        <p:txBody>
          <a:bodyPr wrap="square">
            <a:spAutoFit/>
          </a:bodyPr>
          <a:lstStyle/>
          <a:p>
            <a:pPr>
              <a:lnSpc>
                <a:spcPct val="150000"/>
              </a:lnSpc>
            </a:pPr>
            <a:r>
              <a:rPr lang="zh-CN" altLang="en-US" sz="1600" dirty="0"/>
              <a:t> </a:t>
            </a:r>
            <a:r>
              <a:rPr lang="en-US" altLang="zh-CN" sz="1600" dirty="0"/>
              <a:t> </a:t>
            </a:r>
            <a:r>
              <a:rPr lang="zh-CN" altLang="en-US" sz="1600" dirty="0"/>
              <a:t>健康包括身体健康和心理健康。健康的身体是职业生涯成功的首要条件，没有一个好的身体，就不可能坚持工作，也不可能有好的职位和成就。</a:t>
            </a:r>
            <a:endParaRPr lang="en-US" altLang="zh-CN" sz="1600" dirty="0"/>
          </a:p>
          <a:p>
            <a:pPr>
              <a:lnSpc>
                <a:spcPct val="150000"/>
              </a:lnSpc>
            </a:pPr>
            <a:r>
              <a:rPr lang="zh-CN" altLang="en-US" sz="1600" dirty="0"/>
              <a:t>随着生活节奏的加快和社会压力的增大，现代人特别是现代年轻人的心理健康日益突出，越来越受到人们的重视。人没有一个健康的心理，根本无法适应社会，更谈不上正常工作。</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981280" y="1270510"/>
            <a:ext cx="4582550"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健康</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272555" y="252156"/>
            <a:ext cx="21242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一、个人因素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14" presetClass="entr" presetSubtype="1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3" grpId="0" animBg="1"/>
      <p:bldP spid="14"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540346" y="988368"/>
            <a:ext cx="8424936" cy="3689023"/>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尽量不动目标</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400" b="1" dirty="0"/>
              <a:t>成功的人可以无数次修改方法，但绝不放弃目标；不成功的人总是改变目标，却从不改变方法。</a:t>
            </a:r>
            <a:endParaRPr lang="en-US" altLang="zh-CN" sz="1400" b="1" dirty="0"/>
          </a:p>
          <a:p>
            <a:pPr>
              <a:lnSpc>
                <a:spcPct val="150000"/>
              </a:lnSpc>
            </a:pPr>
            <a:r>
              <a:rPr lang="zh-CN" altLang="en-US" sz="1400" dirty="0"/>
              <a:t>职业生涯调整首先考虑的是修正计划，而不修正目标。如果修正计划还无法达成目标，可以修正目标达成的时间；如果修正目标的时限还不行，可以修正目标的量。万不得已时再放弃原来的目标另起炉灶。但面对新的目标，切勿重复原来的行动，一定要修正调整行动计划，寻求新的路径，采取新的措施。</a:t>
            </a:r>
            <a:endParaRPr lang="en-US" altLang="zh-CN" sz="14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随变化及时调整</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b="1" dirty="0"/>
              <a:t>变化无时不在，调整也无时不在。</a:t>
            </a:r>
            <a:r>
              <a:rPr lang="zh-CN" altLang="en-US" sz="1400" dirty="0"/>
              <a:t>对主攻方向进行调整；在原定目标基础上进行调整；在获得信息反馈之中调整；从预测未来中进行调整；对具体阶段目标视情况进行调整。</a:t>
            </a:r>
            <a:endParaRPr lang="en-US" altLang="zh-CN" sz="1400" dirty="0"/>
          </a:p>
          <a:p>
            <a:pPr>
              <a:lnSpc>
                <a:spcPct val="150000"/>
              </a:lnSpc>
            </a:pPr>
            <a:r>
              <a:rPr lang="zh-CN" altLang="en-US" sz="1400" dirty="0"/>
              <a:t>调整要讲究时效性。一旦发现职业生涯旅途有了问题，不管问题是大还是小，都应该及时进行调整和修订，或做出新选择，或拿出新方案，走出新的一步。绝不拖延调整的时间，以避免错过调整的最佳时机；绝不能把问题留到下一个环节，以避免出现更大的失误。</a:t>
            </a:r>
            <a:endParaRPr lang="zh-CN" altLang="en-US" sz="1200" dirty="0">
              <a:latin typeface="楷体" panose="02010609060101010101" pitchFamily="2" charset="-122"/>
              <a:ea typeface="楷体" panose="02010609060101010101" pitchFamily="2" charset="-122"/>
            </a:endParaRPr>
          </a:p>
        </p:txBody>
      </p:sp>
      <p:sp>
        <p:nvSpPr>
          <p:cNvPr id="7" name="文本框 6"/>
          <p:cNvSpPr txBox="1"/>
          <p:nvPr/>
        </p:nvSpPr>
        <p:spPr>
          <a:xfrm>
            <a:off x="612319" y="627968"/>
            <a:ext cx="2376264"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调整的策略</a:t>
            </a:r>
            <a:endParaRPr lang="zh-CN" altLang="en-US" sz="18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2412365" y="95885"/>
            <a:ext cx="461391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二、职业生涯规划的调整与修正</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612354" y="1564432"/>
            <a:ext cx="8136904" cy="2989280"/>
          </a:xfrm>
          <a:prstGeom prst="rect">
            <a:avLst/>
          </a:prstGeom>
          <a:noFill/>
        </p:spPr>
        <p:txBody>
          <a:bodyPr wrap="square">
            <a:spAutoFit/>
          </a:bodyPr>
          <a:lstStyle/>
          <a:p>
            <a:pPr>
              <a:lnSpc>
                <a:spcPct val="150000"/>
              </a:lnSpc>
            </a:pPr>
            <a:r>
              <a:rPr lang="zh-CN" altLang="en-US" sz="1600" b="1" dirty="0"/>
              <a:t>对于初次走上社会的大学生职业生涯调整的最佳时期有两个</a:t>
            </a:r>
            <a:r>
              <a:rPr lang="zh-CN" altLang="en-US" sz="1600" dirty="0"/>
              <a:t>：</a:t>
            </a:r>
            <a:r>
              <a:rPr lang="zh-CN" altLang="en-US" sz="1600" b="1" dirty="0">
                <a:solidFill>
                  <a:schemeClr val="accent2"/>
                </a:solidFill>
              </a:rPr>
              <a:t>一是毕业前夕</a:t>
            </a:r>
            <a:r>
              <a:rPr lang="zh-CN" altLang="en-US" sz="1600" dirty="0"/>
              <a:t>，有了求职的实践，根据新的就职信息和供需实际，在求职过程中进行调整；</a:t>
            </a:r>
            <a:r>
              <a:rPr lang="zh-CN" altLang="en-US" sz="1600" b="1" dirty="0">
                <a:solidFill>
                  <a:schemeClr val="accent1"/>
                </a:solidFill>
              </a:rPr>
              <a:t>二是工作</a:t>
            </a:r>
            <a:r>
              <a:rPr lang="en-US" altLang="zh-CN" sz="1600" b="1" dirty="0">
                <a:solidFill>
                  <a:schemeClr val="accent1"/>
                </a:solidFill>
              </a:rPr>
              <a:t>3</a:t>
            </a:r>
            <a:r>
              <a:rPr lang="zh-CN" altLang="en-US" sz="1600" b="1" dirty="0">
                <a:solidFill>
                  <a:schemeClr val="accent1"/>
                </a:solidFill>
              </a:rPr>
              <a:t>年左右</a:t>
            </a:r>
            <a:r>
              <a:rPr lang="zh-CN" altLang="en-US" sz="1600" dirty="0">
                <a:solidFill>
                  <a:schemeClr val="accent1"/>
                </a:solidFill>
              </a:rPr>
              <a:t>时</a:t>
            </a:r>
            <a:r>
              <a:rPr lang="zh-CN" altLang="en-US" sz="1600" dirty="0"/>
              <a:t>，有了从业的实践，根据从业过程对自身条件的检验，根据周围环境和自身素质的变化，及时予以调整。两次调整，既可以是近期目标即具体目标岗位的调整，也可以是远期目标或职业生涯发展路线的调整。</a:t>
            </a:r>
            <a:endParaRPr lang="en-US" altLang="zh-CN" sz="1600" dirty="0"/>
          </a:p>
          <a:p>
            <a:pPr>
              <a:lnSpc>
                <a:spcPct val="150000"/>
              </a:lnSpc>
            </a:pPr>
            <a:r>
              <a:rPr lang="zh-CN" altLang="en-US" sz="1600" dirty="0"/>
              <a:t>目标的存在只是为我们的前进指示一个方向，而我们才是它的创造者，可以在不同时间、不同环境下更改它，让它更符合自己的理想。只要我们能灵活地对自己的职业生涯设计与规划进行驾驭，无论如何变化也难以阻挡其前进的步伐。</a:t>
            </a:r>
            <a:endParaRPr lang="zh-CN" altLang="en-US" sz="1100" dirty="0">
              <a:latin typeface="楷体" panose="02010609060101010101" pitchFamily="2" charset="-122"/>
              <a:ea typeface="楷体" panose="02010609060101010101" pitchFamily="2" charset="-122"/>
            </a:endParaRPr>
          </a:p>
        </p:txBody>
      </p:sp>
      <p:sp>
        <p:nvSpPr>
          <p:cNvPr id="8" name="文本框 7"/>
          <p:cNvSpPr txBox="1"/>
          <p:nvPr/>
        </p:nvSpPr>
        <p:spPr>
          <a:xfrm>
            <a:off x="684166" y="1347837"/>
            <a:ext cx="4582550" cy="337185"/>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选择好调整时机</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684074" y="844503"/>
            <a:ext cx="2376264"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调整的策略</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文本框 6"/>
          <p:cNvSpPr txBox="1"/>
          <p:nvPr/>
        </p:nvSpPr>
        <p:spPr>
          <a:xfrm>
            <a:off x="2412365" y="95885"/>
            <a:ext cx="461391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二、职业生涯规划的调整与修正</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6330" y="854225"/>
            <a:ext cx="8605242" cy="3293209"/>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建立积极心态严格执行</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不要以为调整生涯是宣告生涯失败，调整是为了更好地前进。避免消极思想对行动的影响，让自己充满信心重新上路。你要相信，当问题与环境有关时，你可能无力改变环境，但是你一定能把握自己！</a:t>
            </a:r>
            <a:endParaRPr lang="en-US" altLang="zh-CN" sz="1400" dirty="0"/>
          </a:p>
          <a:p>
            <a:pPr>
              <a:lnSpc>
                <a:spcPct val="150000"/>
              </a:lnSpc>
            </a:pPr>
            <a:r>
              <a:rPr lang="zh-CN" altLang="en-US" sz="1400" dirty="0"/>
              <a:t> </a:t>
            </a: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使用科学方法继续评估反馈</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让自己时刻保持最佳状态，不断地总结经验教训，跨越障碍，走得直、走得快、走得稳。</a:t>
            </a:r>
            <a:endParaRPr lang="en-US" altLang="zh-CN" sz="14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树立创新意识发现问题及时调整</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没有一成不变的计划，在执行的过程中我们可能又发现问题，你只需要继续调整，使职业生涯发展规划始终可持续发展。</a:t>
            </a:r>
            <a:endParaRPr lang="en-US" altLang="zh-CN" sz="14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树立终身学习的理念，以不变应万变</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职业演变更新速度正在加快，</a:t>
            </a:r>
            <a:r>
              <a:rPr lang="en-US" altLang="zh-CN" sz="1400" dirty="0"/>
              <a:t>21</a:t>
            </a:r>
            <a:r>
              <a:rPr lang="zh-CN" altLang="en-US" sz="1400" dirty="0"/>
              <a:t>世纪的职业每</a:t>
            </a:r>
            <a:r>
              <a:rPr lang="en-US" altLang="zh-CN" sz="1400" dirty="0"/>
              <a:t>15</a:t>
            </a:r>
            <a:r>
              <a:rPr lang="zh-CN" altLang="en-US" sz="1400" dirty="0"/>
              <a:t>年更新</a:t>
            </a:r>
            <a:r>
              <a:rPr lang="en-US" altLang="zh-CN" sz="1400" dirty="0"/>
              <a:t>20%</a:t>
            </a:r>
            <a:r>
              <a:rPr lang="zh-CN" altLang="en-US" sz="1400" dirty="0"/>
              <a:t>，</a:t>
            </a:r>
            <a:r>
              <a:rPr lang="en-US" altLang="zh-CN" sz="1400" dirty="0"/>
              <a:t>50</a:t>
            </a:r>
            <a:r>
              <a:rPr lang="zh-CN" altLang="en-US" sz="1400" dirty="0"/>
              <a:t>年后现在的大部分职业将寿终正寝。我们应养成自学的好习惯，做学习型人才，用知识奠定职业行为的底气，有了底气才能在变化的职业发展中体现出智慧和机智，才能以不变应万变。</a:t>
            </a:r>
            <a:endParaRPr lang="en-US" altLang="zh-CN" sz="1400" dirty="0"/>
          </a:p>
        </p:txBody>
      </p:sp>
      <p:sp>
        <p:nvSpPr>
          <p:cNvPr id="7" name="文本框 6"/>
          <p:cNvSpPr txBox="1"/>
          <p:nvPr/>
        </p:nvSpPr>
        <p:spPr>
          <a:xfrm>
            <a:off x="540187" y="564580"/>
            <a:ext cx="295232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四</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调整方案的执行</a:t>
            </a:r>
            <a:endParaRPr lang="zh-CN" altLang="en-US" sz="18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270172" y="4211325"/>
            <a:ext cx="8551093" cy="830997"/>
          </a:xfrm>
          <a:prstGeom prst="rect">
            <a:avLst/>
          </a:prstGeom>
          <a:noFill/>
        </p:spPr>
        <p:txBody>
          <a:bodyPr wrap="square">
            <a:spAutoFit/>
          </a:bodyPr>
          <a:lstStyle/>
          <a:p>
            <a:r>
              <a:rPr lang="zh-CN" altLang="en-US" sz="1600" u="sng" dirty="0"/>
              <a:t>  总之，大学生的职业生涯规划是一项复杂而持续的工程，要用发展的眼光随着动态环境的变化随时进行评估反馈、调整修正，让职业生涯规划更能适合自身和社会需要的发展，真正成为人生的赢家。</a:t>
            </a:r>
            <a:endParaRPr lang="zh-CN" altLang="en-US" sz="1600" u="sng" dirty="0">
              <a:latin typeface="楷体" panose="02010609060101010101" pitchFamily="2" charset="-122"/>
            </a:endParaRPr>
          </a:p>
        </p:txBody>
      </p:sp>
      <p:sp>
        <p:nvSpPr>
          <p:cNvPr id="2" name="文本框 1"/>
          <p:cNvSpPr txBox="1"/>
          <p:nvPr/>
        </p:nvSpPr>
        <p:spPr>
          <a:xfrm>
            <a:off x="2412365" y="95885"/>
            <a:ext cx="4613910" cy="46037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二、职业生涯规划的调整与修正</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77980" cy="737235"/>
          </a:xfrm>
          <a:prstGeom prst="rect">
            <a:avLst/>
          </a:prstGeom>
          <a:noFill/>
        </p:spPr>
        <p:txBody>
          <a:bodyPr wrap="square" rtlCol="0">
            <a:spAutoFit/>
          </a:bodyPr>
          <a:p>
            <a:pPr indent="0" fontAlgn="auto"/>
            <a:r>
              <a:rPr lang="zh-CN" altLang="en-US" sz="2100" b="1">
                <a:hlinkClick r:id="rId2" action="ppaction://hlinkfile"/>
              </a:rPr>
              <a:t>新媒体下思政教育与大学生职业生涯规划的融合研究</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custDataLst>
              <p:tags r:id="rId1"/>
            </p:custDataLst>
          </p:nvPr>
        </p:nvSpPr>
        <p:spPr>
          <a:xfrm>
            <a:off x="863132" y="1357709"/>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custDataLst>
              <p:tags r:id="rId2"/>
            </p:custDataLst>
          </p:nvPr>
        </p:nvSpPr>
        <p:spPr>
          <a:xfrm>
            <a:off x="858386" y="1968490"/>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custDataLst>
              <p:tags r:id="rId3"/>
            </p:custDataLst>
          </p:nvPr>
        </p:nvSpPr>
        <p:spPr>
          <a:xfrm>
            <a:off x="863133" y="2537445"/>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z="1600" smtClean="0"/>
            </a:fld>
            <a:endParaRPr lang="zh-CN" altLang="en-US" sz="1600" smtClean="0"/>
          </a:p>
        </p:txBody>
      </p:sp>
      <p:sp>
        <p:nvSpPr>
          <p:cNvPr id="59" name="文本框 58"/>
          <p:cNvSpPr txBox="1"/>
          <p:nvPr>
            <p:custDataLst>
              <p:tags r:id="rId4"/>
            </p:custDataLst>
          </p:nvPr>
        </p:nvSpPr>
        <p:spPr>
          <a:xfrm>
            <a:off x="1332434" y="1257706"/>
            <a:ext cx="7272809" cy="337185"/>
          </a:xfrm>
          <a:prstGeom prst="rect">
            <a:avLst/>
          </a:prstGeom>
          <a:noFill/>
        </p:spPr>
        <p:txBody>
          <a:bodyPr wrap="square">
            <a:spAutoFit/>
          </a:bodyPr>
          <a:lstStyle/>
          <a:p>
            <a:r>
              <a:rPr lang="en-US" altLang="zh-CN" sz="1600" dirty="0"/>
              <a:t>1.</a:t>
            </a:r>
            <a:r>
              <a:rPr lang="zh-CN" altLang="en-US" sz="1600" dirty="0"/>
              <a:t>影响职业生涯规划制定的要素包括哪些</a:t>
            </a:r>
            <a:endParaRPr lang="zh-CN" altLang="en-US" sz="1600" dirty="0">
              <a:latin typeface="楷体" panose="02010609060101010101" pitchFamily="2" charset="-122"/>
              <a:ea typeface="楷体" panose="02010609060101010101" pitchFamily="2" charset="-122"/>
            </a:endParaRPr>
          </a:p>
        </p:txBody>
      </p:sp>
      <p:sp>
        <p:nvSpPr>
          <p:cNvPr id="60" name="文本框 59"/>
          <p:cNvSpPr txBox="1"/>
          <p:nvPr>
            <p:custDataLst>
              <p:tags r:id="rId5"/>
            </p:custDataLst>
          </p:nvPr>
        </p:nvSpPr>
        <p:spPr>
          <a:xfrm>
            <a:off x="1332434" y="1858894"/>
            <a:ext cx="7272809" cy="337185"/>
          </a:xfrm>
          <a:prstGeom prst="rect">
            <a:avLst/>
          </a:prstGeom>
          <a:noFill/>
        </p:spPr>
        <p:txBody>
          <a:bodyPr wrap="square">
            <a:spAutoFit/>
          </a:bodyPr>
          <a:lstStyle/>
          <a:p>
            <a:r>
              <a:rPr lang="en-US" altLang="zh-CN" sz="1600" dirty="0"/>
              <a:t>2.</a:t>
            </a:r>
            <a:r>
              <a:rPr lang="zh-CN" altLang="en-US" sz="1600" dirty="0"/>
              <a:t>职业生涯规划的步骤是什么？</a:t>
            </a:r>
            <a:endParaRPr lang="zh-CN" altLang="en-US" sz="1600" dirty="0">
              <a:latin typeface="楷体" panose="02010609060101010101" pitchFamily="2" charset="-122"/>
              <a:ea typeface="楷体" panose="02010609060101010101" pitchFamily="2" charset="-122"/>
            </a:endParaRPr>
          </a:p>
        </p:txBody>
      </p:sp>
      <p:sp>
        <p:nvSpPr>
          <p:cNvPr id="61" name="文本框 60"/>
          <p:cNvSpPr txBox="1"/>
          <p:nvPr>
            <p:custDataLst>
              <p:tags r:id="rId6"/>
            </p:custDataLst>
          </p:nvPr>
        </p:nvSpPr>
        <p:spPr>
          <a:xfrm>
            <a:off x="1332434" y="2442667"/>
            <a:ext cx="7272809" cy="337185"/>
          </a:xfrm>
          <a:prstGeom prst="rect">
            <a:avLst/>
          </a:prstGeom>
          <a:noFill/>
        </p:spPr>
        <p:txBody>
          <a:bodyPr wrap="square">
            <a:spAutoFit/>
          </a:bodyPr>
          <a:lstStyle/>
          <a:p>
            <a:r>
              <a:rPr lang="en-US" altLang="zh-CN" sz="1600" dirty="0"/>
              <a:t>3.</a:t>
            </a:r>
            <a:r>
              <a:rPr lang="zh-CN" altLang="en-US" sz="1600" dirty="0"/>
              <a:t>职业生涯目标选择的依据是什么？</a:t>
            </a:r>
            <a:endParaRPr lang="zh-CN" altLang="en-US" sz="1600" dirty="0">
              <a:latin typeface="楷体" panose="02010609060101010101" pitchFamily="2" charset="-122"/>
              <a:ea typeface="楷体" panose="02010609060101010101" pitchFamily="2" charset="-122"/>
            </a:endParaRPr>
          </a:p>
        </p:txBody>
      </p:sp>
      <p:sp>
        <p:nvSpPr>
          <p:cNvPr id="12" name="Oval 21"/>
          <p:cNvSpPr/>
          <p:nvPr>
            <p:custDataLst>
              <p:tags r:id="rId7"/>
            </p:custDataLst>
          </p:nvPr>
        </p:nvSpPr>
        <p:spPr>
          <a:xfrm>
            <a:off x="858384" y="3124951"/>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3" name="文本框 12"/>
          <p:cNvSpPr txBox="1"/>
          <p:nvPr>
            <p:custDataLst>
              <p:tags r:id="rId8"/>
            </p:custDataLst>
          </p:nvPr>
        </p:nvSpPr>
        <p:spPr>
          <a:xfrm>
            <a:off x="1332434" y="3033778"/>
            <a:ext cx="7272809" cy="337185"/>
          </a:xfrm>
          <a:prstGeom prst="rect">
            <a:avLst/>
          </a:prstGeom>
          <a:noFill/>
        </p:spPr>
        <p:txBody>
          <a:bodyPr wrap="square">
            <a:spAutoFit/>
          </a:bodyPr>
          <a:lstStyle/>
          <a:p>
            <a:r>
              <a:rPr lang="en-US" altLang="zh-CN" sz="1600" dirty="0"/>
              <a:t>4.</a:t>
            </a:r>
            <a:r>
              <a:rPr lang="zh-CN" altLang="en-US" sz="1600" dirty="0"/>
              <a:t>如何进行个人职业生涯规划？</a:t>
            </a:r>
            <a:endParaRPr lang="zh-CN" altLang="en-US" sz="1600" dirty="0">
              <a:latin typeface="楷体" panose="02010609060101010101" pitchFamily="2" charset="-122"/>
              <a:ea typeface="楷体" panose="02010609060101010101" pitchFamily="2" charset="-122"/>
            </a:endParaRPr>
          </a:p>
        </p:txBody>
      </p:sp>
      <p:sp>
        <p:nvSpPr>
          <p:cNvPr id="14" name="Oval 22"/>
          <p:cNvSpPr/>
          <p:nvPr>
            <p:custDataLst>
              <p:tags r:id="rId9"/>
            </p:custDataLst>
          </p:nvPr>
        </p:nvSpPr>
        <p:spPr>
          <a:xfrm>
            <a:off x="863133" y="3675434"/>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5" name="文本框 14"/>
          <p:cNvSpPr txBox="1"/>
          <p:nvPr>
            <p:custDataLst>
              <p:tags r:id="rId10"/>
            </p:custDataLst>
          </p:nvPr>
        </p:nvSpPr>
        <p:spPr>
          <a:xfrm>
            <a:off x="1332434" y="3580656"/>
            <a:ext cx="7272809" cy="337185"/>
          </a:xfrm>
          <a:prstGeom prst="rect">
            <a:avLst/>
          </a:prstGeom>
          <a:noFill/>
        </p:spPr>
        <p:txBody>
          <a:bodyPr wrap="square">
            <a:spAutoFit/>
          </a:bodyPr>
          <a:lstStyle/>
          <a:p>
            <a:r>
              <a:rPr lang="en-US" altLang="zh-CN" sz="1600" dirty="0"/>
              <a:t>5.</a:t>
            </a:r>
            <a:r>
              <a:rPr lang="zh-CN" altLang="en-US" sz="1600" dirty="0"/>
              <a:t>如何对自己的职业生涯规划进行评估？</a:t>
            </a:r>
            <a:endParaRPr lang="zh-CN" altLang="en-US" sz="1600" dirty="0">
              <a:latin typeface="楷体" panose="02010609060101010101" pitchFamily="2" charset="-122"/>
              <a:ea typeface="楷体" panose="02010609060101010101" pitchFamily="2" charset="-122"/>
            </a:endParaRPr>
          </a:p>
        </p:txBody>
      </p:sp>
      <p:sp>
        <p:nvSpPr>
          <p:cNvPr id="3" name="文本框 2"/>
          <p:cNvSpPr txBox="1"/>
          <p:nvPr/>
        </p:nvSpPr>
        <p:spPr>
          <a:xfrm>
            <a:off x="3438668" y="222965"/>
            <a:ext cx="1764196" cy="460375"/>
          </a:xfrm>
          <a:prstGeom prst="rect">
            <a:avLst/>
          </a:prstGeom>
          <a:noFill/>
        </p:spPr>
        <p:txBody>
          <a:bodyPr wrap="square" rtlCol="0">
            <a:spAutoFit/>
          </a:bodyPr>
          <a:p>
            <a:r>
              <a:rPr lang="zh-CN" altLang="en-US" sz="2400" b="1" dirty="0">
                <a:solidFill>
                  <a:srgbClr val="0070C0"/>
                </a:solidFill>
                <a:latin typeface="微软雅黑" panose="020B0503020204020204" pitchFamily="34" charset="-122"/>
                <a:ea typeface="微软雅黑" panose="020B0503020204020204" pitchFamily="34" charset="-122"/>
              </a:rPr>
              <a:t>课</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后</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思</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考</a:t>
            </a:r>
            <a:endParaRPr lang="zh-CN" altLang="en-US" sz="2400" b="1" dirty="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3">
                                            <p:txEl>
                                              <p:pRg st="0" end="0"/>
                                            </p:txEl>
                                          </p:spTgt>
                                        </p:tgtEl>
                                        <p:attrNameLst>
                                          <p:attrName>style.visibility</p:attrName>
                                        </p:attrNameLst>
                                      </p:cBhvr>
                                      <p:to>
                                        <p:strVal val="visible"/>
                                      </p:to>
                                    </p:set>
                                    <p:animEffect transition="in" filter="fade">
                                      <p:cBhvr>
                                        <p:cTn id="53" dur="1000"/>
                                        <p:tgtEl>
                                          <p:spTgt spid="13">
                                            <p:txEl>
                                              <p:pRg st="0" end="0"/>
                                            </p:txEl>
                                          </p:spTgt>
                                        </p:tgtEl>
                                      </p:cBhvr>
                                    </p:animEffect>
                                    <p:anim calcmode="lin" valueType="num">
                                      <p:cBhvr>
                                        <p:cTn id="5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55"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1000"/>
                            </p:stCondLst>
                            <p:childTnLst>
                              <p:par>
                                <p:cTn id="57" presetID="53"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1000"/>
                                        <p:tgtEl>
                                          <p:spTgt spid="15"/>
                                        </p:tgtEl>
                                      </p:cBhvr>
                                    </p:animEffect>
                                    <p:anim calcmode="lin" valueType="num">
                                      <p:cBhvr>
                                        <p:cTn id="67" dur="1000" fill="hold"/>
                                        <p:tgtEl>
                                          <p:spTgt spid="15"/>
                                        </p:tgtEl>
                                        <p:attrNameLst>
                                          <p:attrName>ppt_x</p:attrName>
                                        </p:attrNameLst>
                                      </p:cBhvr>
                                      <p:tavLst>
                                        <p:tav tm="0">
                                          <p:val>
                                            <p:strVal val="#ppt_x"/>
                                          </p:val>
                                        </p:tav>
                                        <p:tav tm="100000">
                                          <p:val>
                                            <p:strVal val="#ppt_x"/>
                                          </p:val>
                                        </p:tav>
                                      </p:tavLst>
                                    </p:anim>
                                    <p:anim calcmode="lin" valueType="num">
                                      <p:cBhvr>
                                        <p:cTn id="6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P spid="12" grpId="0" animBg="1"/>
      <p:bldP spid="14" grpId="0" animBg="1"/>
      <p:bldP spid="15"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600" smtClean="0"/>
            </a:fld>
            <a:endParaRPr lang="zh-CN" altLang="en-US" sz="1600" smtClean="0"/>
          </a:p>
        </p:txBody>
      </p:sp>
      <p:sp>
        <p:nvSpPr>
          <p:cNvPr id="3" name="文本框 2"/>
          <p:cNvSpPr txBox="1"/>
          <p:nvPr/>
        </p:nvSpPr>
        <p:spPr>
          <a:xfrm>
            <a:off x="3438668" y="124540"/>
            <a:ext cx="1764196" cy="460375"/>
          </a:xfrm>
          <a:prstGeom prst="rect">
            <a:avLst/>
          </a:prstGeom>
          <a:noFill/>
        </p:spPr>
        <p:txBody>
          <a:bodyPr wrap="square" rtlCol="0">
            <a:spAutoFit/>
          </a:bodyPr>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96240" y="988695"/>
            <a:ext cx="8274685" cy="4030980"/>
          </a:xfrm>
          <a:prstGeom prst="rect">
            <a:avLst/>
          </a:prstGeom>
        </p:spPr>
        <p:txBody>
          <a:bodyPr wrap="square">
            <a:spAutoFit/>
          </a:bodyPr>
          <a:p>
            <a:pPr algn="ctr"/>
            <a:r>
              <a:rPr lang="zh-CN" altLang="en-US" sz="1600" b="1">
                <a:solidFill>
                  <a:srgbClr val="231F20"/>
                </a:solidFill>
                <a:latin typeface="楷体" panose="02010609060101010101" pitchFamily="2" charset="-122"/>
                <a:cs typeface="楷体" panose="02010609060101010101" pitchFamily="2" charset="-122"/>
              </a:rPr>
              <a:t>实训一 画出自己的目标多叉树 </a:t>
            </a:r>
            <a:endParaRPr lang="zh-CN" altLang="en-US" sz="1600" b="1">
              <a:solidFill>
                <a:srgbClr val="231F20"/>
              </a:solidFill>
              <a:latin typeface="楷体" panose="02010609060101010101" pitchFamily="2" charset="-122"/>
              <a:cs typeface="楷体" panose="02010609060101010101" pitchFamily="2" charset="-122"/>
            </a:endParaRPr>
          </a:p>
          <a:p>
            <a:r>
              <a:rPr lang="zh-CN" altLang="en-US" sz="1600" b="1">
                <a:solidFill>
                  <a:srgbClr val="231F20"/>
                </a:solidFill>
                <a:latin typeface="楷体" panose="02010609060101010101" pitchFamily="2" charset="-122"/>
                <a:cs typeface="楷体" panose="02010609060101010101" pitchFamily="2" charset="-122"/>
              </a:rPr>
              <a:t>实训目的：</a:t>
            </a:r>
            <a:r>
              <a:rPr lang="zh-CN" altLang="en-US" sz="1600">
                <a:solidFill>
                  <a:srgbClr val="231F20"/>
                </a:solidFill>
                <a:latin typeface="楷体" panose="02010609060101010101" pitchFamily="2" charset="-122"/>
                <a:cs typeface="楷体" panose="02010609060101010101" pitchFamily="2" charset="-122"/>
              </a:rPr>
              <a:t>把握目标分解和组合的方法，学会参考实际对职业目标进行分解。 </a:t>
            </a:r>
            <a:endParaRPr lang="zh-CN" altLang="en-US" sz="1600">
              <a:solidFill>
                <a:srgbClr val="231F20"/>
              </a:solidFill>
              <a:latin typeface="楷体" panose="02010609060101010101" pitchFamily="2" charset="-122"/>
              <a:cs typeface="楷体" panose="02010609060101010101" pitchFamily="2" charset="-122"/>
            </a:endParaRPr>
          </a:p>
          <a:p>
            <a:r>
              <a:rPr lang="zh-CN" altLang="en-US" sz="1600" b="1">
                <a:solidFill>
                  <a:srgbClr val="231F20"/>
                </a:solidFill>
                <a:latin typeface="楷体" panose="02010609060101010101" pitchFamily="2" charset="-122"/>
                <a:cs typeface="楷体" panose="02010609060101010101" pitchFamily="2" charset="-122"/>
              </a:rPr>
              <a:t>实训步骤：</a:t>
            </a:r>
            <a:r>
              <a:rPr lang="zh-CN" altLang="en-US" sz="1600">
                <a:solidFill>
                  <a:srgbClr val="231F20"/>
                </a:solidFill>
                <a:latin typeface="楷体" panose="02010609060101010101" pitchFamily="2" charset="-122"/>
                <a:cs typeface="楷体" panose="02010609060101010101" pitchFamily="2" charset="-122"/>
              </a:rPr>
              <a:t> </a:t>
            </a:r>
            <a:endParaRPr lang="zh-CN" altLang="en-US" sz="1600">
              <a:solidFill>
                <a:srgbClr val="231F20"/>
              </a:solidFill>
              <a:latin typeface="楷体" panose="02010609060101010101" pitchFamily="2" charset="-122"/>
              <a:cs typeface="楷体" panose="02010609060101010101" pitchFamily="2" charset="-122"/>
            </a:endParaRPr>
          </a:p>
          <a:p>
            <a:r>
              <a:rPr lang="zh-CN" altLang="en-US" sz="1600">
                <a:solidFill>
                  <a:srgbClr val="231F20"/>
                </a:solidFill>
                <a:latin typeface="楷体" panose="02010609060101010101" pitchFamily="2" charset="-122"/>
                <a:cs typeface="楷体" panose="02010609060101010101" pitchFamily="2" charset="-122"/>
              </a:rPr>
              <a:t>步骤 </a:t>
            </a:r>
            <a:r>
              <a:rPr lang="en-US" altLang="zh-CN" sz="1600">
                <a:solidFill>
                  <a:srgbClr val="231F20"/>
                </a:solidFill>
                <a:latin typeface="楷体" panose="02010609060101010101" pitchFamily="2" charset="-122"/>
                <a:cs typeface="楷体" panose="02010609060101010101" pitchFamily="2" charset="-122"/>
              </a:rPr>
              <a:t>1  </a:t>
            </a:r>
            <a:r>
              <a:rPr lang="zh-CN" altLang="en-US" sz="1600">
                <a:solidFill>
                  <a:srgbClr val="231F20"/>
                </a:solidFill>
                <a:latin typeface="楷体" panose="02010609060101010101" pitchFamily="2" charset="-122"/>
                <a:cs typeface="楷体" panose="02010609060101010101" pitchFamily="2" charset="-122"/>
              </a:rPr>
              <a:t>绘制目标多叉树。准备好彩笔，在纸上画出一棵大树。用树干表示你的职业理想的 大目标，每个树枝代表小目标，叶子就是现在的目标或现在要做的事、要达到的结果。 </a:t>
            </a:r>
            <a:endParaRPr lang="zh-CN" altLang="en-US" sz="1600">
              <a:solidFill>
                <a:srgbClr val="231F20"/>
              </a:solidFill>
              <a:latin typeface="楷体" panose="02010609060101010101" pitchFamily="2" charset="-122"/>
              <a:cs typeface="楷体" panose="02010609060101010101" pitchFamily="2" charset="-122"/>
            </a:endParaRPr>
          </a:p>
          <a:p>
            <a:r>
              <a:rPr lang="zh-CN" altLang="en-US" sz="1600">
                <a:solidFill>
                  <a:srgbClr val="231F20"/>
                </a:solidFill>
                <a:latin typeface="楷体" panose="02010609060101010101" pitchFamily="2" charset="-122"/>
                <a:cs typeface="楷体" panose="02010609060101010101" pitchFamily="2" charset="-122"/>
              </a:rPr>
              <a:t>步骤 </a:t>
            </a:r>
            <a:r>
              <a:rPr lang="en-US" altLang="zh-CN" sz="1600">
                <a:solidFill>
                  <a:srgbClr val="231F20"/>
                </a:solidFill>
                <a:latin typeface="楷体" panose="02010609060101010101" pitchFamily="2" charset="-122"/>
                <a:cs typeface="楷体" panose="02010609060101010101" pitchFamily="2" charset="-122"/>
              </a:rPr>
              <a:t>2 </a:t>
            </a:r>
            <a:r>
              <a:rPr lang="zh-CN" altLang="en-US" sz="1600">
                <a:solidFill>
                  <a:srgbClr val="231F20"/>
                </a:solidFill>
                <a:latin typeface="楷体" panose="02010609060101010101" pitchFamily="2" charset="-122"/>
                <a:cs typeface="楷体" panose="02010609060101010101" pitchFamily="2" charset="-122"/>
              </a:rPr>
              <a:t>将学生分组，开展组内讨论。</a:t>
            </a:r>
            <a:r>
              <a:rPr lang="en-US" altLang="zh-CN" sz="1600">
                <a:solidFill>
                  <a:srgbClr val="231F20"/>
                </a:solidFill>
                <a:latin typeface="楷体" panose="02010609060101010101" pitchFamily="2" charset="-122"/>
                <a:cs typeface="楷体" panose="02010609060101010101" pitchFamily="2" charset="-122"/>
              </a:rPr>
              <a:t>4 </a:t>
            </a:r>
            <a:r>
              <a:rPr lang="zh-CN" altLang="en-US" sz="1600">
                <a:solidFill>
                  <a:srgbClr val="231F20"/>
                </a:solidFill>
                <a:latin typeface="楷体" panose="02010609060101010101" pitchFamily="2" charset="-122"/>
                <a:cs typeface="楷体" panose="02010609060101010101" pitchFamily="2" charset="-122"/>
              </a:rPr>
              <a:t>人为一组，可自由组合，将自己绘制的目标多叉树 </a:t>
            </a:r>
            <a:endParaRPr lang="zh-CN" altLang="en-US" sz="1600">
              <a:solidFill>
                <a:srgbClr val="231F20"/>
              </a:solidFill>
              <a:latin typeface="楷体" panose="02010609060101010101" pitchFamily="2" charset="-122"/>
              <a:cs typeface="楷体" panose="02010609060101010101" pitchFamily="2" charset="-122"/>
            </a:endParaRPr>
          </a:p>
          <a:p>
            <a:r>
              <a:rPr lang="zh-CN" altLang="en-US" sz="1600">
                <a:solidFill>
                  <a:srgbClr val="231F20"/>
                </a:solidFill>
                <a:latin typeface="楷体" panose="02010609060101010101" pitchFamily="2" charset="-122"/>
                <a:cs typeface="楷体" panose="02010609060101010101" pitchFamily="2" charset="-122"/>
              </a:rPr>
              <a:t>展示给同学看。小组内的成员应思考以下问题。 </a:t>
            </a:r>
            <a:endParaRPr lang="zh-CN" altLang="en-US" sz="1600">
              <a:solidFill>
                <a:srgbClr val="231F20"/>
              </a:solidFill>
              <a:latin typeface="楷体" panose="02010609060101010101" pitchFamily="2" charset="-122"/>
              <a:cs typeface="楷体" panose="02010609060101010101" pitchFamily="2" charset="-122"/>
            </a:endParaRPr>
          </a:p>
          <a:p>
            <a:r>
              <a:rPr lang="zh-CN" altLang="en-US" sz="1600">
                <a:solidFill>
                  <a:srgbClr val="231F20"/>
                </a:solidFill>
                <a:latin typeface="楷体" panose="02010609060101010101" pitchFamily="2" charset="-122"/>
                <a:cs typeface="楷体" panose="02010609060101010101" pitchFamily="2" charset="-122"/>
              </a:rPr>
              <a:t>（</a:t>
            </a:r>
            <a:r>
              <a:rPr lang="en-US" altLang="zh-CN" sz="1600">
                <a:solidFill>
                  <a:srgbClr val="231F20"/>
                </a:solidFill>
                <a:latin typeface="楷体" panose="02010609060101010101" pitchFamily="2" charset="-122"/>
                <a:cs typeface="楷体" panose="02010609060101010101" pitchFamily="2" charset="-122"/>
              </a:rPr>
              <a:t>1</a:t>
            </a:r>
            <a:r>
              <a:rPr lang="zh-CN" altLang="en-US" sz="1600">
                <a:solidFill>
                  <a:srgbClr val="231F20"/>
                </a:solidFill>
                <a:latin typeface="楷体" panose="02010609060101010101" pitchFamily="2" charset="-122"/>
                <a:cs typeface="楷体" panose="02010609060101010101" pitchFamily="2" charset="-122"/>
              </a:rPr>
              <a:t>）你认为自己的大目标与小目标的组合是否合理？为什么？ </a:t>
            </a:r>
            <a:endParaRPr lang="zh-CN" altLang="en-US" sz="1600">
              <a:solidFill>
                <a:srgbClr val="231F20"/>
              </a:solidFill>
              <a:latin typeface="楷体" panose="02010609060101010101" pitchFamily="2" charset="-122"/>
              <a:cs typeface="楷体" panose="02010609060101010101" pitchFamily="2" charset="-122"/>
            </a:endParaRPr>
          </a:p>
          <a:p>
            <a:r>
              <a:rPr lang="en-US" altLang="zh-CN" sz="1600" dirty="0">
                <a:sym typeface="+mn-ea"/>
              </a:rPr>
              <a:t>______________________________________________________________________</a:t>
            </a:r>
            <a:endParaRPr lang="zh-CN" sz="1600" dirty="0">
              <a:solidFill>
                <a:schemeClr val="tx1"/>
              </a:solidFill>
            </a:endParaRPr>
          </a:p>
          <a:p>
            <a:endParaRPr lang="zh-CN" altLang="en-US" sz="1600">
              <a:solidFill>
                <a:srgbClr val="231F20"/>
              </a:solidFill>
              <a:latin typeface="楷体" panose="02010609060101010101" pitchFamily="2" charset="-122"/>
              <a:cs typeface="楷体" panose="02010609060101010101" pitchFamily="2" charset="-122"/>
            </a:endParaRPr>
          </a:p>
          <a:p>
            <a:r>
              <a:rPr lang="en-US" altLang="zh-CN" sz="1600" dirty="0">
                <a:sym typeface="+mn-ea"/>
              </a:rPr>
              <a:t>______________________________________________________________________</a:t>
            </a:r>
            <a:endParaRPr lang="zh-CN" sz="1600" dirty="0">
              <a:solidFill>
                <a:schemeClr val="tx1"/>
              </a:solidFill>
            </a:endParaRPr>
          </a:p>
          <a:p>
            <a:r>
              <a:rPr lang="zh-CN" altLang="en-US" sz="1600">
                <a:solidFill>
                  <a:srgbClr val="231F20"/>
                </a:solidFill>
                <a:latin typeface="楷体" panose="02010609060101010101" pitchFamily="2" charset="-122"/>
                <a:cs typeface="楷体" panose="02010609060101010101" pitchFamily="2" charset="-122"/>
              </a:rPr>
              <a:t>（</a:t>
            </a:r>
            <a:r>
              <a:rPr lang="en-US" altLang="zh-CN" sz="1600">
                <a:solidFill>
                  <a:srgbClr val="231F20"/>
                </a:solidFill>
                <a:latin typeface="楷体" panose="02010609060101010101" pitchFamily="2" charset="-122"/>
                <a:cs typeface="楷体" panose="02010609060101010101" pitchFamily="2" charset="-122"/>
              </a:rPr>
              <a:t>2</a:t>
            </a:r>
            <a:r>
              <a:rPr lang="zh-CN" altLang="en-US" sz="1600">
                <a:solidFill>
                  <a:srgbClr val="231F20"/>
                </a:solidFill>
                <a:latin typeface="楷体" panose="02010609060101010101" pitchFamily="2" charset="-122"/>
                <a:cs typeface="楷体" panose="02010609060101010101" pitchFamily="2" charset="-122"/>
              </a:rPr>
              <a:t>）你认为小组其他成员的大目标与小目标的组合是否合理？为什么？ </a:t>
            </a:r>
            <a:endParaRPr lang="zh-CN" altLang="en-US" sz="1600">
              <a:solidFill>
                <a:srgbClr val="231F20"/>
              </a:solidFill>
              <a:latin typeface="楷体" panose="02010609060101010101" pitchFamily="2" charset="-122"/>
              <a:cs typeface="楷体" panose="02010609060101010101" pitchFamily="2" charset="-122"/>
            </a:endParaRPr>
          </a:p>
          <a:p>
            <a:r>
              <a:rPr lang="zh-CN" altLang="en-US" sz="1600">
                <a:solidFill>
                  <a:srgbClr val="231F20"/>
                </a:solidFill>
                <a:latin typeface="楷体" panose="02010609060101010101" pitchFamily="2" charset="-122"/>
                <a:cs typeface="楷体" panose="02010609060101010101" pitchFamily="2" charset="-122"/>
              </a:rPr>
              <a:t>步骤 </a:t>
            </a:r>
            <a:r>
              <a:rPr lang="en-US" altLang="zh-CN" sz="1600">
                <a:solidFill>
                  <a:srgbClr val="231F20"/>
                </a:solidFill>
                <a:latin typeface="楷体" panose="02010609060101010101" pitchFamily="2" charset="-122"/>
                <a:cs typeface="楷体" panose="02010609060101010101" pitchFamily="2" charset="-122"/>
              </a:rPr>
              <a:t>3   </a:t>
            </a:r>
            <a:r>
              <a:rPr lang="zh-CN" altLang="en-US" sz="1600">
                <a:solidFill>
                  <a:srgbClr val="231F20"/>
                </a:solidFill>
                <a:latin typeface="楷体" panose="02010609060101010101" pitchFamily="2" charset="-122"/>
                <a:cs typeface="楷体" panose="02010609060101010101" pitchFamily="2" charset="-122"/>
              </a:rPr>
              <a:t>认真反思，修订目标多叉树。每个学生认真听取同学的意见和建议，反复思考自己 绘制的目标多叉树，找出不合理的地方并进行修正。 </a:t>
            </a:r>
            <a:endParaRPr lang="zh-CN" altLang="en-US" sz="1600">
              <a:solidFill>
                <a:srgbClr val="231F20"/>
              </a:solidFill>
              <a:latin typeface="楷体" panose="02010609060101010101" pitchFamily="2" charset="-122"/>
              <a:cs typeface="楷体" panose="02010609060101010101" pitchFamily="2" charset="-122"/>
            </a:endParaRPr>
          </a:p>
          <a:p>
            <a:r>
              <a:rPr lang="zh-CN" altLang="en-US" sz="1600">
                <a:solidFill>
                  <a:srgbClr val="231F20"/>
                </a:solidFill>
                <a:latin typeface="楷体" panose="02010609060101010101" pitchFamily="2" charset="-122"/>
                <a:cs typeface="楷体" panose="02010609060101010101" pitchFamily="2" charset="-122"/>
              </a:rPr>
              <a:t>步骤 </a:t>
            </a:r>
            <a:r>
              <a:rPr lang="en-US" altLang="zh-CN" sz="1600">
                <a:solidFill>
                  <a:srgbClr val="231F20"/>
                </a:solidFill>
                <a:latin typeface="楷体" panose="02010609060101010101" pitchFamily="2" charset="-122"/>
                <a:cs typeface="楷体" panose="02010609060101010101" pitchFamily="2" charset="-122"/>
              </a:rPr>
              <a:t>4   </a:t>
            </a:r>
            <a:r>
              <a:rPr lang="zh-CN" altLang="en-US" sz="1600">
                <a:solidFill>
                  <a:srgbClr val="231F20"/>
                </a:solidFill>
                <a:latin typeface="楷体" panose="02010609060101010101" pitchFamily="2" charset="-122"/>
                <a:cs typeface="楷体" panose="02010609060101010101" pitchFamily="2" charset="-122"/>
              </a:rPr>
              <a:t>评选优秀作品。组织学生开展目标多叉树优秀作品评选，获好评的同学分享自己的 绘制心得。</a:t>
            </a:r>
            <a:r>
              <a:rPr lang="zh-CN" altLang="en-US" sz="1600">
                <a:solidFill>
                  <a:srgbClr val="231F20"/>
                </a:solidFill>
                <a:latin typeface="方正楷体_GBK" panose="02000000000000000000" charset="-122"/>
                <a:ea typeface="方正楷体_GBK" panose="02000000000000000000" charset="-122"/>
              </a:rPr>
              <a:t> </a:t>
            </a:r>
            <a:endParaRPr lang="zh-CN" altLang="en-US" sz="1600">
              <a:solidFill>
                <a:srgbClr val="231F20"/>
              </a:solidFill>
              <a:latin typeface="方正楷体_GBK" panose="02000000000000000000" charset="-122"/>
              <a:ea typeface="方正楷体_GBK" panose="020000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600" smtClean="0"/>
            </a:fld>
            <a:endParaRPr lang="zh-CN" altLang="en-US" sz="1600" smtClean="0"/>
          </a:p>
        </p:txBody>
      </p:sp>
      <p:sp>
        <p:nvSpPr>
          <p:cNvPr id="3" name="文本框 2"/>
          <p:cNvSpPr txBox="1"/>
          <p:nvPr/>
        </p:nvSpPr>
        <p:spPr>
          <a:xfrm>
            <a:off x="3438668" y="124540"/>
            <a:ext cx="1764196" cy="460375"/>
          </a:xfrm>
          <a:prstGeom prst="rect">
            <a:avLst/>
          </a:prstGeom>
          <a:noFill/>
        </p:spPr>
        <p:txBody>
          <a:bodyPr wrap="square" rtlCol="0">
            <a:spAutoFit/>
          </a:bodyPr>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96240" y="988695"/>
            <a:ext cx="8274685" cy="1322070"/>
          </a:xfrm>
          <a:prstGeom prst="rect">
            <a:avLst/>
          </a:prstGeom>
        </p:spPr>
        <p:txBody>
          <a:bodyPr wrap="square">
            <a:spAutoFit/>
          </a:bodyPr>
          <a:p>
            <a:pPr algn="ctr"/>
            <a:r>
              <a:rPr lang="zh-CN" altLang="en-US" sz="1600" b="1">
                <a:solidFill>
                  <a:srgbClr val="231F20"/>
                </a:solidFill>
                <a:latin typeface="楷体" panose="02010609060101010101" pitchFamily="2" charset="-122"/>
                <a:cs typeface="楷体" panose="02010609060101010101" pitchFamily="2" charset="-122"/>
              </a:rPr>
              <a:t>实训二 学期行动计划书</a:t>
            </a:r>
            <a:endParaRPr lang="zh-CN" altLang="en-US" sz="1600" b="1">
              <a:solidFill>
                <a:srgbClr val="231F20"/>
              </a:solidFill>
              <a:latin typeface="楷体" panose="02010609060101010101" pitchFamily="2" charset="-122"/>
              <a:cs typeface="楷体" panose="02010609060101010101" pitchFamily="2" charset="-122"/>
            </a:endParaRPr>
          </a:p>
          <a:p>
            <a:pPr algn="l"/>
            <a:r>
              <a:rPr lang="zh-CN" altLang="en-US" sz="1600" b="1">
                <a:solidFill>
                  <a:srgbClr val="231F20"/>
                </a:solidFill>
                <a:latin typeface="楷体" panose="02010609060101010101" pitchFamily="2" charset="-122"/>
                <a:cs typeface="楷体" panose="02010609060101010101" pitchFamily="2" charset="-122"/>
              </a:rPr>
              <a:t>实训目的：</a:t>
            </a:r>
            <a:r>
              <a:rPr lang="zh-CN" altLang="en-US" sz="1600">
                <a:solidFill>
                  <a:srgbClr val="231F20"/>
                </a:solidFill>
                <a:latin typeface="楷体" panose="02010609060101010101" pitchFamily="2" charset="-122"/>
                <a:cs typeface="楷体" panose="02010609060101010101" pitchFamily="2" charset="-122"/>
              </a:rPr>
              <a:t>掌握制订目标计划的方法，分析现实与目标的差距。</a:t>
            </a:r>
            <a:endParaRPr lang="zh-CN" altLang="en-US" sz="1600">
              <a:solidFill>
                <a:srgbClr val="231F20"/>
              </a:solidFill>
              <a:latin typeface="楷体" panose="02010609060101010101" pitchFamily="2" charset="-122"/>
              <a:cs typeface="楷体" panose="02010609060101010101" pitchFamily="2" charset="-122"/>
            </a:endParaRPr>
          </a:p>
          <a:p>
            <a:pPr algn="l"/>
            <a:r>
              <a:rPr lang="zh-CN" altLang="en-US" sz="1600" b="1">
                <a:solidFill>
                  <a:srgbClr val="231F20"/>
                </a:solidFill>
                <a:latin typeface="楷体" panose="02010609060101010101" pitchFamily="2" charset="-122"/>
                <a:cs typeface="楷体" panose="02010609060101010101" pitchFamily="2" charset="-122"/>
              </a:rPr>
              <a:t>实训步骤：</a:t>
            </a:r>
            <a:endParaRPr lang="zh-CN" altLang="en-US" sz="1600" b="1">
              <a:solidFill>
                <a:srgbClr val="231F20"/>
              </a:solidFill>
              <a:latin typeface="楷体" panose="02010609060101010101" pitchFamily="2" charset="-122"/>
              <a:cs typeface="楷体" panose="02010609060101010101" pitchFamily="2" charset="-122"/>
            </a:endParaRPr>
          </a:p>
          <a:p>
            <a:pPr algn="l"/>
            <a:r>
              <a:rPr lang="zh-CN" altLang="en-US" sz="1600">
                <a:solidFill>
                  <a:srgbClr val="231F20"/>
                </a:solidFill>
                <a:latin typeface="楷体" panose="02010609060101010101" pitchFamily="2" charset="-122"/>
                <a:cs typeface="楷体" panose="02010609060101010101" pitchFamily="2" charset="-122"/>
              </a:rPr>
              <a:t>步骤 1 参考表 5-5，制订学期行动计划书。评估现实与目标的差距，制订、完善实施方案，</a:t>
            </a:r>
            <a:endParaRPr lang="zh-CN" altLang="en-US" sz="1600">
              <a:solidFill>
                <a:srgbClr val="231F20"/>
              </a:solidFill>
              <a:latin typeface="楷体" panose="02010609060101010101" pitchFamily="2" charset="-122"/>
              <a:cs typeface="楷体" panose="02010609060101010101" pitchFamily="2" charset="-122"/>
            </a:endParaRPr>
          </a:p>
          <a:p>
            <a:pPr algn="l"/>
            <a:r>
              <a:rPr lang="zh-CN" altLang="en-US" sz="1600">
                <a:solidFill>
                  <a:srgbClr val="231F20"/>
                </a:solidFill>
                <a:latin typeface="楷体" panose="02010609060101010101" pitchFamily="2" charset="-122"/>
                <a:cs typeface="楷体" panose="02010609060101010101" pitchFamily="2" charset="-122"/>
              </a:rPr>
              <a:t>逐步完成目标。</a:t>
            </a:r>
            <a:endParaRPr lang="zh-CN" altLang="en-US" sz="1600">
              <a:solidFill>
                <a:srgbClr val="231F20"/>
              </a:solidFill>
              <a:latin typeface="楷体" panose="02010609060101010101" pitchFamily="2" charset="-122"/>
              <a:cs typeface="楷体" panose="02010609060101010101" pitchFamily="2" charset="-122"/>
            </a:endParaRPr>
          </a:p>
        </p:txBody>
      </p:sp>
      <p:pic>
        <p:nvPicPr>
          <p:cNvPr id="4" name="图片 3"/>
          <p:cNvPicPr>
            <a:picLocks noChangeAspect="1"/>
          </p:cNvPicPr>
          <p:nvPr/>
        </p:nvPicPr>
        <p:blipFill>
          <a:blip r:embed="rId1"/>
          <a:stretch>
            <a:fillRect/>
          </a:stretch>
        </p:blipFill>
        <p:spPr>
          <a:xfrm>
            <a:off x="1043940" y="2428875"/>
            <a:ext cx="7191375" cy="25908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600" smtClean="0"/>
            </a:fld>
            <a:endParaRPr lang="zh-CN" altLang="en-US" sz="1600" smtClean="0"/>
          </a:p>
        </p:txBody>
      </p:sp>
      <p:sp>
        <p:nvSpPr>
          <p:cNvPr id="3" name="文本框 2"/>
          <p:cNvSpPr txBox="1"/>
          <p:nvPr/>
        </p:nvSpPr>
        <p:spPr>
          <a:xfrm>
            <a:off x="3438668" y="124540"/>
            <a:ext cx="1764196" cy="460375"/>
          </a:xfrm>
          <a:prstGeom prst="rect">
            <a:avLst/>
          </a:prstGeom>
          <a:noFill/>
        </p:spPr>
        <p:txBody>
          <a:bodyPr wrap="square" rtlCol="0">
            <a:spAutoFit/>
          </a:bodyPr>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96240" y="988695"/>
            <a:ext cx="8274685" cy="3291840"/>
          </a:xfrm>
          <a:prstGeom prst="rect">
            <a:avLst/>
          </a:prstGeom>
        </p:spPr>
        <p:txBody>
          <a:bodyPr wrap="square">
            <a:spAutoFit/>
          </a:bodyPr>
          <a:p>
            <a:pPr algn="ctr"/>
            <a:r>
              <a:rPr lang="zh-CN" altLang="en-US" sz="1600" b="1">
                <a:solidFill>
                  <a:srgbClr val="231F20"/>
                </a:solidFill>
                <a:latin typeface="楷体" panose="02010609060101010101" pitchFamily="2" charset="-122"/>
                <a:cs typeface="楷体" panose="02010609060101010101" pitchFamily="2" charset="-122"/>
              </a:rPr>
              <a:t>实训二 学期行动计划书</a:t>
            </a:r>
            <a:endParaRPr lang="zh-CN" altLang="en-US" sz="1600" b="1">
              <a:solidFill>
                <a:srgbClr val="231F20"/>
              </a:solidFill>
              <a:latin typeface="楷体" panose="02010609060101010101" pitchFamily="2" charset="-122"/>
              <a:cs typeface="楷体" panose="02010609060101010101" pitchFamily="2" charset="-122"/>
            </a:endParaRPr>
          </a:p>
          <a:p>
            <a:pPr algn="l"/>
            <a:r>
              <a:rPr lang="zh-CN" altLang="en-US" sz="1600">
                <a:solidFill>
                  <a:srgbClr val="231F20"/>
                </a:solidFill>
                <a:latin typeface="楷体" panose="02010609060101010101" pitchFamily="2" charset="-122"/>
                <a:cs typeface="楷体" panose="02010609060101010101" pitchFamily="2" charset="-122"/>
              </a:rPr>
              <a:t>步骤 2 探究与思考。</a:t>
            </a:r>
            <a:endParaRPr lang="zh-CN" altLang="en-US" sz="1600">
              <a:solidFill>
                <a:srgbClr val="231F20"/>
              </a:solidFill>
              <a:latin typeface="楷体" panose="02010609060101010101" pitchFamily="2" charset="-122"/>
              <a:cs typeface="楷体" panose="02010609060101010101" pitchFamily="2" charset="-122"/>
            </a:endParaRPr>
          </a:p>
          <a:p>
            <a:pPr algn="l"/>
            <a:r>
              <a:rPr lang="zh-CN" altLang="en-US" sz="1600">
                <a:solidFill>
                  <a:srgbClr val="231F20"/>
                </a:solidFill>
                <a:latin typeface="楷体" panose="02010609060101010101" pitchFamily="2" charset="-122"/>
                <a:cs typeface="楷体" panose="02010609060101010101" pitchFamily="2" charset="-122"/>
              </a:rPr>
              <a:t>（1）查看自己制订的学期行动计划书，你觉得可行吗？</a:t>
            </a:r>
            <a:endParaRPr 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zh-CN" altLang="en-US" sz="1600">
                <a:solidFill>
                  <a:srgbClr val="231F20"/>
                </a:solidFill>
                <a:latin typeface="楷体" panose="02010609060101010101" pitchFamily="2" charset="-122"/>
                <a:cs typeface="楷体" panose="02010609060101010101" pitchFamily="2" charset="-122"/>
              </a:rPr>
              <a:t>（2）你是否能够完成这一学期行动计划？你打算怎么做？</a:t>
            </a:r>
            <a:endParaRPr lang="zh-CN" altLang="en-US" sz="1600">
              <a:solidFill>
                <a:srgbClr val="231F20"/>
              </a:solidFill>
              <a:latin typeface="楷体" panose="02010609060101010101" pitchFamily="2" charset="-122"/>
              <a:cs typeface="楷体" panose="02010609060101010101" pitchFamily="2" charset="-122"/>
            </a:endParaRPr>
          </a:p>
          <a:p>
            <a:pPr algn="l"/>
            <a:r>
              <a:rPr lang="zh-CN" sz="1600" dirty="0">
                <a:sym typeface="+mn-ea"/>
              </a:rPr>
              <a:t> </a:t>
            </a:r>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ym typeface="+mn-ea"/>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endParaRPr lang="zh-CN" altLang="en-US" sz="1600">
              <a:solidFill>
                <a:srgbClr val="231F20"/>
              </a:solidFill>
              <a:latin typeface="楷体" panose="02010609060101010101" pitchFamily="2" charset="-122"/>
              <a:cs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600" smtClean="0"/>
            </a:fld>
            <a:endParaRPr lang="zh-CN" altLang="en-US" sz="1600" smtClean="0"/>
          </a:p>
        </p:txBody>
      </p:sp>
      <p:sp>
        <p:nvSpPr>
          <p:cNvPr id="3" name="文本框 2"/>
          <p:cNvSpPr txBox="1"/>
          <p:nvPr/>
        </p:nvSpPr>
        <p:spPr>
          <a:xfrm>
            <a:off x="3438668" y="124540"/>
            <a:ext cx="1764196" cy="460375"/>
          </a:xfrm>
          <a:prstGeom prst="rect">
            <a:avLst/>
          </a:prstGeom>
          <a:noFill/>
        </p:spPr>
        <p:txBody>
          <a:bodyPr wrap="square" rtlCol="0">
            <a:spAutoFit/>
          </a:bodyPr>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71805" y="988695"/>
            <a:ext cx="8202295" cy="3538220"/>
          </a:xfrm>
          <a:prstGeom prst="rect">
            <a:avLst/>
          </a:prstGeom>
        </p:spPr>
        <p:txBody>
          <a:bodyPr wrap="square">
            <a:spAutoFit/>
          </a:bodyPr>
          <a:p>
            <a:pPr algn="ctr"/>
            <a:r>
              <a:rPr lang="zh-CN" altLang="en-US" sz="1600" b="1">
                <a:solidFill>
                  <a:srgbClr val="231F20"/>
                </a:solidFill>
                <a:latin typeface="楷体" panose="02010609060101010101" pitchFamily="2" charset="-122"/>
                <a:cs typeface="楷体" panose="02010609060101010101" pitchFamily="2" charset="-122"/>
              </a:rPr>
              <a:t>实训三 调整职业生涯规划</a:t>
            </a:r>
            <a:endParaRPr lang="zh-CN" altLang="en-US" sz="1600" b="1">
              <a:solidFill>
                <a:srgbClr val="231F20"/>
              </a:solidFill>
              <a:latin typeface="楷体" panose="02010609060101010101" pitchFamily="2" charset="-122"/>
              <a:cs typeface="楷体" panose="02010609060101010101" pitchFamily="2" charset="-122"/>
            </a:endParaRPr>
          </a:p>
          <a:p>
            <a:pPr algn="l"/>
            <a:r>
              <a:rPr lang="zh-CN" altLang="en-US" sz="1600" b="1">
                <a:solidFill>
                  <a:srgbClr val="231F20"/>
                </a:solidFill>
                <a:latin typeface="楷体" panose="02010609060101010101" pitchFamily="2" charset="-122"/>
                <a:cs typeface="楷体" panose="02010609060101010101" pitchFamily="2" charset="-122"/>
              </a:rPr>
              <a:t>实训目的：</a:t>
            </a:r>
            <a:r>
              <a:rPr lang="zh-CN" altLang="en-US" sz="1600">
                <a:solidFill>
                  <a:srgbClr val="231F20"/>
                </a:solidFill>
                <a:latin typeface="楷体" panose="02010609060101010101" pitchFamily="2" charset="-122"/>
                <a:cs typeface="楷体" panose="02010609060101010101" pitchFamily="2" charset="-122"/>
              </a:rPr>
              <a:t>了解和掌握职业生涯规划调整的方法，学会撰写调整方案。</a:t>
            </a:r>
            <a:endParaRPr lang="zh-CN" altLang="en-US" sz="1600">
              <a:solidFill>
                <a:srgbClr val="231F20"/>
              </a:solidFill>
              <a:latin typeface="楷体" panose="02010609060101010101" pitchFamily="2" charset="-122"/>
              <a:cs typeface="楷体" panose="02010609060101010101" pitchFamily="2" charset="-122"/>
            </a:endParaRPr>
          </a:p>
          <a:p>
            <a:pPr algn="l"/>
            <a:r>
              <a:rPr lang="zh-CN" altLang="en-US" sz="1600" b="1">
                <a:solidFill>
                  <a:srgbClr val="231F20"/>
                </a:solidFill>
                <a:latin typeface="楷体" panose="02010609060101010101" pitchFamily="2" charset="-122"/>
                <a:cs typeface="楷体" panose="02010609060101010101" pitchFamily="2" charset="-122"/>
              </a:rPr>
              <a:t>实训步骤：</a:t>
            </a:r>
            <a:endParaRPr lang="zh-CN" altLang="en-US" sz="1600" b="1">
              <a:solidFill>
                <a:srgbClr val="231F20"/>
              </a:solidFill>
              <a:latin typeface="楷体" panose="02010609060101010101" pitchFamily="2" charset="-122"/>
              <a:cs typeface="楷体" panose="02010609060101010101" pitchFamily="2" charset="-122"/>
            </a:endParaRPr>
          </a:p>
          <a:p>
            <a:pPr algn="l"/>
            <a:r>
              <a:rPr lang="zh-CN" altLang="en-US" sz="1600">
                <a:solidFill>
                  <a:srgbClr val="231F20"/>
                </a:solidFill>
                <a:latin typeface="楷体" panose="02010609060101010101" pitchFamily="2" charset="-122"/>
                <a:cs typeface="楷体" panose="02010609060101010101" pitchFamily="2" charset="-122"/>
              </a:rPr>
              <a:t>步骤 1 阅读下面案例，请你为方丽设计一份职业生涯规划调整方案（见表 5-6），帮她调整职业生涯目标，并为她设计新的实施方案；如果你认为外部环境的变化会影响职业生涯目标的执行，请你为她设计适合现状的实施方案。</a:t>
            </a:r>
            <a:endParaRPr lang="zh-CN" altLang="en-US" sz="1600">
              <a:solidFill>
                <a:srgbClr val="231F20"/>
              </a:solidFill>
              <a:latin typeface="楷体" panose="02010609060101010101" pitchFamily="2" charset="-122"/>
              <a:cs typeface="楷体" panose="02010609060101010101" pitchFamily="2" charset="-122"/>
            </a:endParaRPr>
          </a:p>
          <a:p>
            <a:pPr algn="l"/>
            <a:r>
              <a:rPr lang="zh-CN" altLang="en-US" sz="1600">
                <a:solidFill>
                  <a:srgbClr val="231F20"/>
                </a:solidFill>
                <a:latin typeface="楷体" panose="02010609060101010101" pitchFamily="2" charset="-122"/>
                <a:cs typeface="楷体" panose="02010609060101010101" pitchFamily="2" charset="-122"/>
              </a:rPr>
              <a:t>大部分人往往第一次选择职业的成功概率不是很高，一般会在执行一段时间后进行调整，如果偏差大我们还会选择转专业或转行，使之更加符合自己的发展条件。</a:t>
            </a:r>
            <a:endParaRPr lang="zh-CN" altLang="en-US" sz="1600">
              <a:solidFill>
                <a:srgbClr val="231F20"/>
              </a:solidFill>
              <a:latin typeface="楷体" panose="02010609060101010101" pitchFamily="2" charset="-122"/>
              <a:cs typeface="楷体" panose="02010609060101010101" pitchFamily="2" charset="-122"/>
            </a:endParaRPr>
          </a:p>
          <a:p>
            <a:pPr algn="l"/>
            <a:r>
              <a:rPr lang="zh-CN" altLang="en-US" sz="1600">
                <a:solidFill>
                  <a:srgbClr val="231F20"/>
                </a:solidFill>
                <a:latin typeface="楷体" panose="02010609060101010101" pitchFamily="2" charset="-122"/>
                <a:cs typeface="楷体" panose="02010609060101010101" pitchFamily="2" charset="-122"/>
              </a:rPr>
              <a:t>来自农村的大学生方丽一直希望自己成为一名出色的会计师，她为自己绘制好了美好的蓝</a:t>
            </a:r>
            <a:endParaRPr lang="zh-CN" altLang="en-US" sz="1600">
              <a:solidFill>
                <a:srgbClr val="231F20"/>
              </a:solidFill>
              <a:latin typeface="楷体" panose="02010609060101010101" pitchFamily="2" charset="-122"/>
              <a:cs typeface="楷体" panose="02010609060101010101" pitchFamily="2" charset="-122"/>
            </a:endParaRPr>
          </a:p>
          <a:p>
            <a:pPr algn="l"/>
            <a:r>
              <a:rPr lang="zh-CN" altLang="en-US" sz="1600">
                <a:solidFill>
                  <a:srgbClr val="231F20"/>
                </a:solidFill>
                <a:latin typeface="楷体" panose="02010609060101010101" pitchFamily="2" charset="-122"/>
                <a:cs typeface="楷体" panose="02010609060101010101" pitchFamily="2" charset="-122"/>
              </a:rPr>
              <a:t>图，也正在努力地朝那个方向奋斗。还有一年就要毕业了，方丽对未来充满了憧憬。可家庭突降横祸，导致方丽可能辍学，她的职业生涯目标也将面临搁浅。面对这样的情况，方丽应该怎么办呢？</a:t>
            </a:r>
            <a:endParaRPr lang="zh-CN" altLang="en-US" sz="1600">
              <a:solidFill>
                <a:srgbClr val="231F20"/>
              </a:solidFill>
              <a:latin typeface="楷体" panose="02010609060101010101" pitchFamily="2" charset="-122"/>
              <a:cs typeface="楷体" panose="02010609060101010101" pitchFamily="2" charset="-122"/>
            </a:endParaRPr>
          </a:p>
          <a:p>
            <a:pPr algn="l"/>
            <a:r>
              <a:rPr lang="en-US" altLang="zh-CN" sz="1600">
                <a:solidFill>
                  <a:srgbClr val="231F20"/>
                </a:solidFill>
                <a:latin typeface="楷体" panose="02010609060101010101" pitchFamily="2" charset="-122"/>
                <a:cs typeface="楷体" panose="02010609060101010101" pitchFamily="2" charset="-122"/>
              </a:rPr>
              <a:t>  </a:t>
            </a:r>
            <a:r>
              <a:rPr lang="zh-CN" altLang="en-US" sz="1600">
                <a:solidFill>
                  <a:srgbClr val="231F20"/>
                </a:solidFill>
                <a:latin typeface="楷体" panose="02010609060101010101" pitchFamily="2" charset="-122"/>
                <a:cs typeface="楷体" panose="02010609060101010101" pitchFamily="2" charset="-122"/>
              </a:rPr>
              <a:t>职业生涯规划的调整不仅是为了应对外部条件的变化，而且是为了满足自身素质变化的需要。面对这种情况，方丽应该怎样调整职业生涯规划呢？</a:t>
            </a:r>
            <a:endParaRPr lang="zh-CN" altLang="en-US" sz="1600">
              <a:solidFill>
                <a:srgbClr val="231F20"/>
              </a:solidFill>
              <a:latin typeface="楷体" panose="02010609060101010101" pitchFamily="2" charset="-122"/>
              <a:cs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600" smtClean="0"/>
            </a:fld>
            <a:endParaRPr lang="zh-CN" altLang="en-US" sz="1600" smtClean="0"/>
          </a:p>
        </p:txBody>
      </p:sp>
      <p:sp>
        <p:nvSpPr>
          <p:cNvPr id="3" name="文本框 2"/>
          <p:cNvSpPr txBox="1"/>
          <p:nvPr/>
        </p:nvSpPr>
        <p:spPr>
          <a:xfrm>
            <a:off x="3438668" y="124540"/>
            <a:ext cx="1764196" cy="460375"/>
          </a:xfrm>
          <a:prstGeom prst="rect">
            <a:avLst/>
          </a:prstGeom>
          <a:noFill/>
        </p:spPr>
        <p:txBody>
          <a:bodyPr wrap="square" rtlCol="0">
            <a:spAutoFit/>
          </a:bodyPr>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1403985" y="700405"/>
            <a:ext cx="6420485" cy="43313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 val="20160830110146"/>
  <p:tag name="MH_LIBRARY" val="CONTENTS"/>
  <p:tag name="MH_TYPE" val="OTHERS"/>
  <p:tag name="ID" val="553512"/>
</p:tagLst>
</file>

<file path=ppt/tags/tag100.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01.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02.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03.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04.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05.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06.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07.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08.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09.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1.xml><?xml version="1.0" encoding="utf-8"?>
<p:tagLst xmlns:p="http://schemas.openxmlformats.org/presentationml/2006/main">
  <p:tag name="MH" val="20161022203400"/>
  <p:tag name="MH_LIBRARY" val="GRAPHIC"/>
  <p:tag name="MH_TYPE" val="Other"/>
  <p:tag name="MH_ORDER" val="3"/>
</p:tagLst>
</file>

<file path=ppt/tags/tag110.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11.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11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1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1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15.xml><?xml version="1.0" encoding="utf-8"?>
<p:tagLst xmlns:p="http://schemas.openxmlformats.org/presentationml/2006/main">
  <p:tag name="KSO_WM_DIAGRAM_VIRTUALLY_FRAME" val="{&quot;height&quot;:214.41417322834644,&quot;left&quot;:67.58929133858268,&quot;top&quot;:99.03196850393701,&quot;width&quot;:609.9888976377954}"/>
</p:tagLst>
</file>

<file path=ppt/tags/tag116.xml><?xml version="1.0" encoding="utf-8"?>
<p:tagLst xmlns:p="http://schemas.openxmlformats.org/presentationml/2006/main">
  <p:tag name="KSO_WM_DIAGRAM_VIRTUALLY_FRAME" val="{&quot;height&quot;:214.41417322834644,&quot;left&quot;:67.58929133858268,&quot;top&quot;:99.03196850393701,&quot;width&quot;:609.9888976377954}"/>
</p:tagLst>
</file>

<file path=ppt/tags/tag117.xml><?xml version="1.0" encoding="utf-8"?>
<p:tagLst xmlns:p="http://schemas.openxmlformats.org/presentationml/2006/main">
  <p:tag name="KSO_WM_DIAGRAM_VIRTUALLY_FRAME" val="{&quot;height&quot;:214.41417322834644,&quot;left&quot;:67.58929133858268,&quot;top&quot;:99.03196850393701,&quot;width&quot;:609.9888976377954}"/>
</p:tagLst>
</file>

<file path=ppt/tags/tag118.xml><?xml version="1.0" encoding="utf-8"?>
<p:tagLst xmlns:p="http://schemas.openxmlformats.org/presentationml/2006/main">
  <p:tag name="KSO_WM_DIAGRAM_VIRTUALLY_FRAME" val="{&quot;height&quot;:214.41417322834644,&quot;left&quot;:67.58929133858268,&quot;top&quot;:99.03196850393701,&quot;width&quot;:609.9888976377954}"/>
</p:tagLst>
</file>

<file path=ppt/tags/tag119.xml><?xml version="1.0" encoding="utf-8"?>
<p:tagLst xmlns:p="http://schemas.openxmlformats.org/presentationml/2006/main">
  <p:tag name="KSO_WM_DIAGRAM_VIRTUALLY_FRAME" val="{&quot;height&quot;:214.41417322834644,&quot;left&quot;:67.58929133858268,&quot;top&quot;:99.03196850393701,&quot;width&quot;:609.9888976377954}"/>
</p:tagLst>
</file>

<file path=ppt/tags/tag12.xml><?xml version="1.0" encoding="utf-8"?>
<p:tagLst xmlns:p="http://schemas.openxmlformats.org/presentationml/2006/main">
  <p:tag name="MH" val="20161022192605"/>
  <p:tag name="MH_LIBRARY" val="GRAPHIC"/>
  <p:tag name="MH_TYPE" val="Text"/>
  <p:tag name="MH_ORDER" val="3"/>
</p:tagLst>
</file>

<file path=ppt/tags/tag120.xml><?xml version="1.0" encoding="utf-8"?>
<p:tagLst xmlns:p="http://schemas.openxmlformats.org/presentationml/2006/main">
  <p:tag name="KSO_WM_DIAGRAM_VIRTUALLY_FRAME" val="{&quot;height&quot;:214.41417322834644,&quot;left&quot;:67.58929133858268,&quot;top&quot;:99.03196850393701,&quot;width&quot;:609.9888976377954}"/>
</p:tagLst>
</file>

<file path=ppt/tags/tag121.xml><?xml version="1.0" encoding="utf-8"?>
<p:tagLst xmlns:p="http://schemas.openxmlformats.org/presentationml/2006/main">
  <p:tag name="KSO_WM_DIAGRAM_VIRTUALLY_FRAME" val="{&quot;height&quot;:214.41417322834644,&quot;left&quot;:67.58929133858268,&quot;top&quot;:99.03196850393701,&quot;width&quot;:609.9888976377954}"/>
</p:tagLst>
</file>

<file path=ppt/tags/tag122.xml><?xml version="1.0" encoding="utf-8"?>
<p:tagLst xmlns:p="http://schemas.openxmlformats.org/presentationml/2006/main">
  <p:tag name="KSO_WM_DIAGRAM_VIRTUALLY_FRAME" val="{&quot;height&quot;:214.41417322834644,&quot;left&quot;:67.58929133858268,&quot;top&quot;:99.03196850393701,&quot;width&quot;:609.9888976377954}"/>
</p:tagLst>
</file>

<file path=ppt/tags/tag123.xml><?xml version="1.0" encoding="utf-8"?>
<p:tagLst xmlns:p="http://schemas.openxmlformats.org/presentationml/2006/main">
  <p:tag name="KSO_WM_DIAGRAM_VIRTUALLY_FRAME" val="{&quot;height&quot;:214.41417322834644,&quot;left&quot;:67.58929133858268,&quot;top&quot;:99.03196850393701,&quot;width&quot;:609.9888976377954}"/>
</p:tagLst>
</file>

<file path=ppt/tags/tag124.xml><?xml version="1.0" encoding="utf-8"?>
<p:tagLst xmlns:p="http://schemas.openxmlformats.org/presentationml/2006/main">
  <p:tag name="KSO_WM_DIAGRAM_VIRTUALLY_FRAME" val="{&quot;height&quot;:214.41417322834644,&quot;left&quot;:67.58929133858268,&quot;top&quot;:99.03196850393701,&quot;width&quot;:609.9888976377954}"/>
</p:tagLst>
</file>

<file path=ppt/tags/tag125.xml><?xml version="1.0" encoding="utf-8"?>
<p:tagLst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教师公开课说课PPT课件模板"/>
  <p:tag name="commondata" val="eyJoZGlkIjoiZTk3MGRjMWNmOWQ0ZTc1MWIzMGIyNjM5NmM3MDU2NzEifQ=="/>
</p:tagLst>
</file>

<file path=ppt/tags/tag13.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4.xml><?xml version="1.0" encoding="utf-8"?>
<p:tagLst xmlns:p="http://schemas.openxmlformats.org/presentationml/2006/main">
  <p:tag name="KSO_WM_DIAGRAM_VIRTUALLY_FRAME" val="{&quot;height&quot;:243.8918110236221,&quot;left&quot;:50.57968503937008,&quot;top&quot;:110.32976377952755,&quot;width&quot;:609.9888976377954}"/>
</p:tagLst>
</file>

<file path=ppt/tags/tag15.xml><?xml version="1.0" encoding="utf-8"?>
<p:tagLst xmlns:p="http://schemas.openxmlformats.org/presentationml/2006/main">
  <p:tag name="KSO_WM_DIAGRAM_VIRTUALLY_FRAME" val="{&quot;height&quot;:243.8918110236221,&quot;left&quot;:50.57968503937008,&quot;top&quot;:110.32976377952755,&quot;width&quot;:609.9888976377954}"/>
</p:tagLst>
</file>

<file path=ppt/tags/tag16.xml><?xml version="1.0" encoding="utf-8"?>
<p:tagLst xmlns:p="http://schemas.openxmlformats.org/presentationml/2006/main">
  <p:tag name="KSO_WM_DIAGRAM_VIRTUALLY_FRAME" val="{&quot;height&quot;:243.8918110236221,&quot;left&quot;:50.57968503937008,&quot;top&quot;:110.32976377952755,&quot;width&quot;:609.9888976377954}"/>
</p:tagLst>
</file>

<file path=ppt/tags/tag17.xml><?xml version="1.0" encoding="utf-8"?>
<p:tagLst xmlns:p="http://schemas.openxmlformats.org/presentationml/2006/main">
  <p:tag name="KSO_WM_DIAGRAM_VIRTUALLY_FRAME" val="{&quot;height&quot;:243.8918110236221,&quot;left&quot;:50.57968503937008,&quot;top&quot;:110.32976377952755,&quot;width&quot;:609.9888976377954}"/>
</p:tagLst>
</file>

<file path=ppt/tags/tag18.xml><?xml version="1.0" encoding="utf-8"?>
<p:tagLst xmlns:p="http://schemas.openxmlformats.org/presentationml/2006/main">
  <p:tag name="KSO_WM_DIAGRAM_VIRTUALLY_FRAME" val="{&quot;height&quot;:243.8918110236221,&quot;left&quot;:50.57968503937008,&quot;top&quot;:110.32976377952755,&quot;width&quot;:609.9888976377954}"/>
</p:tagLst>
</file>

<file path=ppt/tags/tag19.xml><?xml version="1.0" encoding="utf-8"?>
<p:tagLst xmlns:p="http://schemas.openxmlformats.org/presentationml/2006/main">
  <p:tag name="KSO_WM_DIAGRAM_VIRTUALLY_FRAME" val="{&quot;height&quot;:243.8918110236221,&quot;left&quot;:50.57968503937008,&quot;top&quot;:110.32976377952755,&quot;width&quot;:609.9888976377954}"/>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1.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6.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27.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28.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29.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31.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32.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33.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34.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35.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36.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37.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38.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39.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4.xml><?xml version="1.0" encoding="utf-8"?>
<p:tagLst xmlns:p="http://schemas.openxmlformats.org/presentationml/2006/main">
  <p:tag name="MH" val="20161022203400"/>
  <p:tag name="MH_LIBRARY" val="GRAPHIC"/>
  <p:tag name="MH_TYPE" val="Other"/>
  <p:tag name="MH_ORDER" val="4"/>
</p:tagLst>
</file>

<file path=ppt/tags/tag40.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41.xml><?xml version="1.0" encoding="utf-8"?>
<p:tagLst xmlns:p="http://schemas.openxmlformats.org/presentationml/2006/main">
  <p:tag name="KSO_WM_DIAGRAM_VIRTUALLY_FRAME" val="{&quot;height&quot;:178.69826771653544,&quot;left&quot;:268.7807874015748,&quot;top&quot;:130.15622047244094,&quot;width&quot;:445.0550393700787}"/>
</p:tagLst>
</file>

<file path=ppt/tags/tag4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6.xml><?xml version="1.0" encoding="utf-8"?>
<p:tagLst xmlns:p="http://schemas.openxmlformats.org/presentationml/2006/main">
  <p:tag name="PA" val="v4.0.0"/>
</p:tagLst>
</file>

<file path=ppt/tags/tag47.xml><?xml version="1.0" encoding="utf-8"?>
<p:tagLst xmlns:p="http://schemas.openxmlformats.org/presentationml/2006/main">
  <p:tag name="KSO_WM_DIAGRAM_VIRTUALLY_FRAME" val="{&quot;height&quot;:230.0894488188976,&quot;left&quot;:339.2392125984252,&quot;top&quot;:129.98968503937007,&quot;width&quot;:372.1810236220473}"/>
</p:tagLst>
</file>

<file path=ppt/tags/tag48.xml><?xml version="1.0" encoding="utf-8"?>
<p:tagLst xmlns:p="http://schemas.openxmlformats.org/presentationml/2006/main">
  <p:tag name="KSO_WM_DIAGRAM_VIRTUALLY_FRAME" val="{&quot;height&quot;:230.0894488188976,&quot;left&quot;:339.2392125984252,&quot;top&quot;:129.98968503937007,&quot;width&quot;:372.1810236220473}"/>
</p:tagLst>
</file>

<file path=ppt/tags/tag49.xml><?xml version="1.0" encoding="utf-8"?>
<p:tagLst xmlns:p="http://schemas.openxmlformats.org/presentationml/2006/main">
  <p:tag name="KSO_WM_DIAGRAM_VIRTUALLY_FRAME" val="{&quot;height&quot;:230.0894488188976,&quot;left&quot;:339.2392125984252,&quot;top&quot;:129.98968503937007,&quot;width&quot;:372.1810236220473}"/>
</p:tagLst>
</file>

<file path=ppt/tags/tag5.xml><?xml version="1.0" encoding="utf-8"?>
<p:tagLst xmlns:p="http://schemas.openxmlformats.org/presentationml/2006/main">
  <p:tag name="MH" val="20161022192605"/>
  <p:tag name="MH_LIBRARY" val="GRAPHIC"/>
  <p:tag name="MH_TYPE" val="Text"/>
  <p:tag name="MH_ORDER" val="1"/>
</p:tagLst>
</file>

<file path=ppt/tags/tag50.xml><?xml version="1.0" encoding="utf-8"?>
<p:tagLst xmlns:p="http://schemas.openxmlformats.org/presentationml/2006/main">
  <p:tag name="KSO_WM_DIAGRAM_VIRTUALLY_FRAME" val="{&quot;height&quot;:230.0894488188976,&quot;left&quot;:339.2392125984252,&quot;top&quot;:129.98968503937007,&quot;width&quot;:372.1810236220473}"/>
</p:tagLst>
</file>

<file path=ppt/tags/tag51.xml><?xml version="1.0" encoding="utf-8"?>
<p:tagLst xmlns:p="http://schemas.openxmlformats.org/presentationml/2006/main">
  <p:tag name="KSO_WM_DIAGRAM_VIRTUALLY_FRAME" val="{&quot;height&quot;:230.0894488188976,&quot;left&quot;:339.2392125984252,&quot;top&quot;:129.98968503937007,&quot;width&quot;:372.1810236220473}"/>
</p:tagLst>
</file>

<file path=ppt/tags/tag52.xml><?xml version="1.0" encoding="utf-8"?>
<p:tagLst xmlns:p="http://schemas.openxmlformats.org/presentationml/2006/main">
  <p:tag name="KSO_WM_DIAGRAM_VIRTUALLY_FRAME" val="{&quot;height&quot;:230.0894488188976,&quot;left&quot;:339.2392125984252,&quot;top&quot;:129.98968503937007,&quot;width&quot;:372.1810236220473}"/>
</p:tagLst>
</file>

<file path=ppt/tags/tag53.xml><?xml version="1.0" encoding="utf-8"?>
<p:tagLst xmlns:p="http://schemas.openxmlformats.org/presentationml/2006/main">
  <p:tag name="KSO_WM_DIAGRAM_VIRTUALLY_FRAME" val="{&quot;height&quot;:230.0894488188976,&quot;left&quot;:339.2392125984252,&quot;top&quot;:129.98968503937007,&quot;width&quot;:372.1810236220473}"/>
</p:tagLst>
</file>

<file path=ppt/tags/tag54.xml><?xml version="1.0" encoding="utf-8"?>
<p:tagLst xmlns:p="http://schemas.openxmlformats.org/presentationml/2006/main">
  <p:tag name="KSO_WM_DIAGRAM_VIRTUALLY_FRAME" val="{&quot;height&quot;:230.0894488188976,&quot;left&quot;:339.2392125984252,&quot;top&quot;:129.98968503937007,&quot;width&quot;:372.1810236220473}"/>
</p:tagLst>
</file>

<file path=ppt/tags/tag55.xml><?xml version="1.0" encoding="utf-8"?>
<p:tagLst xmlns:p="http://schemas.openxmlformats.org/presentationml/2006/main">
  <p:tag name="KSO_WM_DIAGRAM_VIRTUALLY_FRAME" val="{&quot;height&quot;:230.0894488188976,&quot;left&quot;:339.2392125984252,&quot;top&quot;:129.98968503937007,&quot;width&quot;:372.1810236220473}"/>
</p:tagLst>
</file>

<file path=ppt/tags/tag56.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57.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58.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59.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6.xml><?xml version="1.0" encoding="utf-8"?>
<p:tagLst xmlns:p="http://schemas.openxmlformats.org/presentationml/2006/main">
  <p:tag name="MH" val="20161022192605"/>
  <p:tag name="MH_LIBRARY" val="GRAPHIC"/>
  <p:tag name="MH_TYPE" val="Text"/>
  <p:tag name="MH_ORDER" val="2"/>
</p:tagLst>
</file>

<file path=ppt/tags/tag60.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61.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62.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63.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64.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65.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66.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67.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68.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69.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7.xml><?xml version="1.0" encoding="utf-8"?>
<p:tagLst xmlns:p="http://schemas.openxmlformats.org/presentationml/2006/main">
  <p:tag name="MH" val="20161022192605"/>
  <p:tag name="MH_LIBRARY" val="GRAPHIC"/>
  <p:tag name="MH_TYPE" val="Text"/>
  <p:tag name="MH_ORDER" val="3"/>
</p:tagLst>
</file>

<file path=ppt/tags/tag70.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71.xml><?xml version="1.0" encoding="utf-8"?>
<p:tagLst xmlns:p="http://schemas.openxmlformats.org/presentationml/2006/main">
  <p:tag name="KSO_WM_DIAGRAM_VIRTUALLY_FRAME" val="{&quot;height&quot;:249.2307874015748,&quot;left&quot;:59.248188976377946,&quot;top&quot;:132.6863779527559,&quot;width&quot;:623.8828346456693}"/>
</p:tagLst>
</file>

<file path=ppt/tags/tag72.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73.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74.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75.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76.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77.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78.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79.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8.xml><?xml version="1.0" encoding="utf-8"?>
<p:tagLst xmlns:p="http://schemas.openxmlformats.org/presentationml/2006/main">
  <p:tag name="MH" val="20161022192605"/>
  <p:tag name="MH_LIBRARY" val="GRAPHIC"/>
  <p:tag name="MH_TYPE" val="Text"/>
  <p:tag name="MH_ORDER" val="4"/>
</p:tagLst>
</file>

<file path=ppt/tags/tag80.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81.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82.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83.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84.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85.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86.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87.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88.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89.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9.xml><?xml version="1.0" encoding="utf-8"?>
<p:tagLst xmlns:p="http://schemas.openxmlformats.org/presentationml/2006/main">
  <p:tag name="MH" val="20160830110146"/>
  <p:tag name="MH_LIBRARY" val="CONTENTS"/>
  <p:tag name="MH_TYPE" val="OTHERS"/>
  <p:tag name="ID" val="553512"/>
</p:tagLst>
</file>

<file path=ppt/tags/tag90.xml><?xml version="1.0" encoding="utf-8"?>
<p:tagLst xmlns:p="http://schemas.openxmlformats.org/presentationml/2006/main">
  <p:tag name="KSO_WM_DIAGRAM_VIRTUALLY_FRAME" val="{&quot;height&quot;:264.7525984251969,&quot;left&quot;:154.42708661417322,&quot;top&quot;:131.15842519685037,&quot;width&quot;:544.5419685039369}"/>
</p:tagLst>
</file>

<file path=ppt/tags/tag91.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9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9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9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9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96.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97.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98.xml><?xml version="1.0" encoding="utf-8"?>
<p:tagLst xmlns:p="http://schemas.openxmlformats.org/presentationml/2006/main">
  <p:tag name="KSO_WM_DIAGRAM_VIRTUALLY_FRAME" val="{&quot;height&quot;:212.0777952755906,&quot;left&quot;:69.5023622047244,&quot;top&quot;:114.15590551181101,&quot;width&quot;:384.4816535433071}"/>
</p:tagLst>
</file>

<file path=ppt/tags/tag99.xml><?xml version="1.0" encoding="utf-8"?>
<p:tagLst xmlns:p="http://schemas.openxmlformats.org/presentationml/2006/main">
  <p:tag name="KSO_WM_DIAGRAM_VIRTUALLY_FRAME" val="{&quot;height&quot;:212.0777952755906,&quot;left&quot;:69.5023622047244,&quot;top&quot;:114.15590551181101,&quot;width&quot;:384.4816535433071}"/>
</p:tagLst>
</file>

<file path=ppt/theme/theme1.xml><?xml version="1.0" encoding="utf-8"?>
<a:theme xmlns:a="http://schemas.openxmlformats.org/drawingml/2006/main" name="第一PPT，www.1ppt.com">
  <a:themeElements>
    <a:clrScheme name="自定义 1121">
      <a:dk1>
        <a:sysClr val="windowText" lastClr="000000"/>
      </a:dk1>
      <a:lt1>
        <a:sysClr val="window" lastClr="FFFFFF"/>
      </a:lt1>
      <a:dk2>
        <a:srgbClr val="696464"/>
      </a:dk2>
      <a:lt2>
        <a:srgbClr val="E9E5DC"/>
      </a:lt2>
      <a:accent1>
        <a:srgbClr val="1DC5CD"/>
      </a:accent1>
      <a:accent2>
        <a:srgbClr val="D34817"/>
      </a:accent2>
      <a:accent3>
        <a:srgbClr val="1DC5CD"/>
      </a:accent3>
      <a:accent4>
        <a:srgbClr val="D34817"/>
      </a:accent4>
      <a:accent5>
        <a:srgbClr val="1DC5CD"/>
      </a:accent5>
      <a:accent6>
        <a:srgbClr val="D34817"/>
      </a:accent6>
      <a:hlink>
        <a:srgbClr val="CC9900"/>
      </a:hlink>
      <a:folHlink>
        <a:srgbClr val="96A9A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24346</Words>
  <Application>WPS 演示</Application>
  <PresentationFormat>自定义</PresentationFormat>
  <Paragraphs>1129</Paragraphs>
  <Slides>101</Slides>
  <Notes>89</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101</vt:i4>
      </vt:variant>
    </vt:vector>
  </HeadingPairs>
  <TitlesOfParts>
    <vt:vector size="126" baseType="lpstr">
      <vt:lpstr>Arial</vt:lpstr>
      <vt:lpstr>宋体</vt:lpstr>
      <vt:lpstr>Wingdings</vt:lpstr>
      <vt:lpstr>Calibri</vt:lpstr>
      <vt:lpstr>楷体</vt:lpstr>
      <vt:lpstr>微软雅黑</vt:lpstr>
      <vt:lpstr>Agency FB</vt:lpstr>
      <vt:lpstr>Arial Narrow</vt:lpstr>
      <vt:lpstr>Franklin Gothic Medium</vt:lpstr>
      <vt:lpstr>方正楷体_GBK</vt:lpstr>
      <vt:lpstr>Calibri Light</vt:lpstr>
      <vt:lpstr>微软雅黑 Light</vt:lpstr>
      <vt:lpstr>Gill Sans</vt:lpstr>
      <vt:lpstr>Arial Unicode MS</vt:lpstr>
      <vt:lpstr>Impact</vt:lpstr>
      <vt:lpstr>Lato</vt:lpstr>
      <vt:lpstr>MS PGothic</vt:lpstr>
      <vt:lpstr>等线</vt:lpstr>
      <vt:lpstr>Helvetica Light</vt:lpstr>
      <vt:lpstr>方正兰亭黑_GBK</vt:lpstr>
      <vt:lpstr>黑体</vt:lpstr>
      <vt:lpstr>Candara</vt:lpstr>
      <vt:lpstr>华文楷体</vt:lpstr>
      <vt:lpstr>Gill Sans MT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教师公开课说课PPT课件模板</dc:title>
  <dc:creator/>
  <cp:keywords>www.1ppt.com</cp:keywords>
  <dc:description>www.1ppt.com</dc:description>
  <cp:lastModifiedBy>-z</cp:lastModifiedBy>
  <cp:revision>5</cp:revision>
  <dcterms:created xsi:type="dcterms:W3CDTF">2016-10-17T14:00:00Z</dcterms:created>
  <dcterms:modified xsi:type="dcterms:W3CDTF">2024-10-29T00:42:55Z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0E95A8DFFBDD46EB8DC46B189EF0B828_12</vt:lpwstr>
  </property>
  <property fmtid="{D5CDD505-2E9C-101B-9397-08002B2CF9AE}" pid="3" name="KSOProductBuildVer">
    <vt:lpwstr>2052-12.1.0.18608</vt:lpwstr>
  </property>
</Properties>
</file>